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g" ContentType="image/jpeg"/>
  <Override PartName="/ppt/media/image8.jpg" ContentType="image/jpeg"/>
  <Override PartName="/ppt/media/image11.jpg" ContentType="image/jpeg"/>
  <Override PartName="/ppt/media/image13.jpg" ContentType="image/jpeg"/>
  <Override PartName="/ppt/media/image34.jpg" ContentType="image/jpeg"/>
  <Override PartName="/ppt/media/image36.jpg" ContentType="image/jpe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675" r:id="rId2"/>
  </p:sldMasterIdLst>
  <p:notesMasterIdLst>
    <p:notesMasterId r:id="rId22"/>
  </p:notesMasterIdLst>
  <p:handoutMasterIdLst>
    <p:handoutMasterId r:id="rId23"/>
  </p:handoutMasterIdLst>
  <p:sldIdLst>
    <p:sldId id="256" r:id="rId3"/>
    <p:sldId id="267" r:id="rId4"/>
    <p:sldId id="306" r:id="rId5"/>
    <p:sldId id="307" r:id="rId6"/>
    <p:sldId id="262" r:id="rId7"/>
    <p:sldId id="303" r:id="rId8"/>
    <p:sldId id="261" r:id="rId9"/>
    <p:sldId id="263" r:id="rId10"/>
    <p:sldId id="283" r:id="rId11"/>
    <p:sldId id="279" r:id="rId12"/>
    <p:sldId id="270" r:id="rId13"/>
    <p:sldId id="277" r:id="rId14"/>
    <p:sldId id="276" r:id="rId15"/>
    <p:sldId id="280" r:id="rId16"/>
    <p:sldId id="281" r:id="rId17"/>
    <p:sldId id="259" r:id="rId18"/>
    <p:sldId id="292" r:id="rId19"/>
    <p:sldId id="290" r:id="rId20"/>
    <p:sldId id="296" r:id="rId21"/>
  </p:sldIdLst>
  <p:sldSz cx="9144000" cy="6858000" type="screen4x3"/>
  <p:notesSz cx="6950075" cy="91678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8"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4" d="100"/>
          <a:sy n="74" d="100"/>
        </p:scale>
        <p:origin x="1290" y="72"/>
      </p:cViewPr>
      <p:guideLst>
        <p:guide orient="horz" pos="2160"/>
        <p:guide pos="2880"/>
      </p:guideLst>
    </p:cSldViewPr>
  </p:slideViewPr>
  <p:notesTextViewPr>
    <p:cViewPr>
      <p:scale>
        <a:sx n="100" d="100"/>
        <a:sy n="100" d="100"/>
      </p:scale>
      <p:origin x="0" y="0"/>
    </p:cViewPr>
  </p:notesTextViewPr>
  <p:notesViewPr>
    <p:cSldViewPr>
      <p:cViewPr varScale="1">
        <p:scale>
          <a:sx n="30" d="100"/>
          <a:sy n="30" d="100"/>
        </p:scale>
        <p:origin x="-1182" y="-90"/>
      </p:cViewPr>
      <p:guideLst>
        <p:guide orient="horz" pos="2888"/>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t" anchorCtr="0" compatLnSpc="1">
            <a:prstTxWarp prst="textNoShape">
              <a:avLst/>
            </a:prstTxWarp>
          </a:bodyPr>
          <a:lstStyle>
            <a:lvl1pPr eaLnBrk="1" hangingPunct="1">
              <a:defRPr sz="1200">
                <a:latin typeface="Tahoma" panose="020B0604030504040204" pitchFamily="34" charset="0"/>
              </a:defRPr>
            </a:lvl1pPr>
          </a:lstStyle>
          <a:p>
            <a:r>
              <a:rPr lang="en-US" altLang="en-US" smtClean="0"/>
              <a:t>JET FILTER BUSINESS PLAN 2015</a:t>
            </a:r>
            <a:endParaRPr lang="en-US" altLang="en-US"/>
          </a:p>
        </p:txBody>
      </p:sp>
      <p:sp>
        <p:nvSpPr>
          <p:cNvPr id="31747" name="Rectangle 3"/>
          <p:cNvSpPr>
            <a:spLocks noGrp="1" noChangeArrowheads="1"/>
          </p:cNvSpPr>
          <p:nvPr>
            <p:ph type="dt" sz="quarter" idx="1"/>
          </p:nvPr>
        </p:nvSpPr>
        <p:spPr bwMode="auto">
          <a:xfrm>
            <a:off x="3937010" y="0"/>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t" anchorCtr="0" compatLnSpc="1">
            <a:prstTxWarp prst="textNoShape">
              <a:avLst/>
            </a:prstTxWarp>
          </a:bodyPr>
          <a:lstStyle>
            <a:lvl1pPr algn="r" eaLnBrk="1" hangingPunct="1">
              <a:defRPr sz="1200">
                <a:latin typeface="Tahoma" panose="020B0604030504040204" pitchFamily="34" charset="0"/>
              </a:defRPr>
            </a:lvl1pPr>
          </a:lstStyle>
          <a:p>
            <a:endParaRPr lang="en-US" altLang="en-US"/>
          </a:p>
        </p:txBody>
      </p:sp>
      <p:sp>
        <p:nvSpPr>
          <p:cNvPr id="31748" name="Rectangle 4"/>
          <p:cNvSpPr>
            <a:spLocks noGrp="1" noChangeArrowheads="1"/>
          </p:cNvSpPr>
          <p:nvPr>
            <p:ph type="ftr" sz="quarter" idx="2"/>
          </p:nvPr>
        </p:nvSpPr>
        <p:spPr bwMode="auto">
          <a:xfrm>
            <a:off x="0" y="8708482"/>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b" anchorCtr="0" compatLnSpc="1">
            <a:prstTxWarp prst="textNoShape">
              <a:avLst/>
            </a:prstTxWarp>
          </a:bodyPr>
          <a:lstStyle>
            <a:lvl1pPr eaLnBrk="1" hangingPunct="1">
              <a:defRPr sz="1200">
                <a:latin typeface="Tahoma" panose="020B0604030504040204" pitchFamily="34" charset="0"/>
              </a:defRPr>
            </a:lvl1pPr>
          </a:lstStyle>
          <a:p>
            <a:endParaRPr lang="en-US" altLang="en-US"/>
          </a:p>
        </p:txBody>
      </p:sp>
      <p:sp>
        <p:nvSpPr>
          <p:cNvPr id="31749" name="Rectangle 5"/>
          <p:cNvSpPr>
            <a:spLocks noGrp="1" noChangeArrowheads="1"/>
          </p:cNvSpPr>
          <p:nvPr>
            <p:ph type="sldNum" sz="quarter" idx="3"/>
          </p:nvPr>
        </p:nvSpPr>
        <p:spPr bwMode="auto">
          <a:xfrm>
            <a:off x="3937010" y="8708482"/>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b" anchorCtr="0" compatLnSpc="1">
            <a:prstTxWarp prst="textNoShape">
              <a:avLst/>
            </a:prstTxWarp>
          </a:bodyPr>
          <a:lstStyle>
            <a:lvl1pPr algn="r" eaLnBrk="1" hangingPunct="1">
              <a:defRPr sz="1200">
                <a:latin typeface="Tahoma" panose="020B0604030504040204" pitchFamily="34" charset="0"/>
              </a:defRPr>
            </a:lvl1pPr>
          </a:lstStyle>
          <a:p>
            <a:fld id="{703EC9E9-D49C-4EEA-8A96-CF003DF4761B}" type="slidenum">
              <a:rPr lang="en-US" altLang="en-US"/>
              <a:pPr/>
              <a:t>‹#›</a:t>
            </a:fld>
            <a:endParaRPr lang="en-US" altLang="en-US"/>
          </a:p>
        </p:txBody>
      </p:sp>
    </p:spTree>
    <p:extLst>
      <p:ext uri="{BB962C8B-B14F-4D97-AF65-F5344CB8AC3E}">
        <p14:creationId xmlns:p14="http://schemas.microsoft.com/office/powerpoint/2010/main" val="779688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t" anchorCtr="0" compatLnSpc="1">
            <a:prstTxWarp prst="textNoShape">
              <a:avLst/>
            </a:prstTxWarp>
          </a:bodyPr>
          <a:lstStyle>
            <a:lvl1pPr eaLnBrk="1" hangingPunct="1">
              <a:defRPr sz="1200">
                <a:latin typeface="Tahoma" panose="020B0604030504040204" pitchFamily="34" charset="0"/>
              </a:defRPr>
            </a:lvl1pPr>
          </a:lstStyle>
          <a:p>
            <a:r>
              <a:rPr lang="en-US" altLang="en-US" smtClean="0"/>
              <a:t>JET FILTER BUSINESS PLAN 2015</a:t>
            </a:r>
            <a:endParaRPr lang="en-US" altLang="en-US"/>
          </a:p>
        </p:txBody>
      </p:sp>
      <p:sp>
        <p:nvSpPr>
          <p:cNvPr id="33795" name="Rectangle 3"/>
          <p:cNvSpPr>
            <a:spLocks noGrp="1" noChangeArrowheads="1"/>
          </p:cNvSpPr>
          <p:nvPr>
            <p:ph type="dt" idx="1"/>
          </p:nvPr>
        </p:nvSpPr>
        <p:spPr bwMode="auto">
          <a:xfrm>
            <a:off x="3937010" y="0"/>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t" anchorCtr="0" compatLnSpc="1">
            <a:prstTxWarp prst="textNoShape">
              <a:avLst/>
            </a:prstTxWarp>
          </a:bodyPr>
          <a:lstStyle>
            <a:lvl1pPr algn="r" eaLnBrk="1" hangingPunct="1">
              <a:defRPr sz="1200">
                <a:latin typeface="Tahoma" panose="020B0604030504040204" pitchFamily="34" charset="0"/>
              </a:defRPr>
            </a:lvl1pPr>
          </a:lstStyle>
          <a:p>
            <a:endParaRPr lang="en-US" altLang="en-US"/>
          </a:p>
        </p:txBody>
      </p:sp>
      <p:sp>
        <p:nvSpPr>
          <p:cNvPr id="33796" name="Rectangle 4"/>
          <p:cNvSpPr>
            <a:spLocks noGrp="1" noRot="1" noChangeAspect="1" noChangeArrowheads="1" noTextEdit="1"/>
          </p:cNvSpPr>
          <p:nvPr>
            <p:ph type="sldImg" idx="2"/>
          </p:nvPr>
        </p:nvSpPr>
        <p:spPr bwMode="auto">
          <a:xfrm>
            <a:off x="1184275" y="688975"/>
            <a:ext cx="4581525" cy="34369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695324" y="4355025"/>
            <a:ext cx="5559429" cy="412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3798" name="Rectangle 6"/>
          <p:cNvSpPr>
            <a:spLocks noGrp="1" noChangeArrowheads="1"/>
          </p:cNvSpPr>
          <p:nvPr>
            <p:ph type="ftr" sz="quarter" idx="4"/>
          </p:nvPr>
        </p:nvSpPr>
        <p:spPr bwMode="auto">
          <a:xfrm>
            <a:off x="0" y="8708482"/>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b" anchorCtr="0" compatLnSpc="1">
            <a:prstTxWarp prst="textNoShape">
              <a:avLst/>
            </a:prstTxWarp>
          </a:bodyPr>
          <a:lstStyle>
            <a:lvl1pPr eaLnBrk="1" hangingPunct="1">
              <a:defRPr sz="1200">
                <a:latin typeface="Tahoma" panose="020B0604030504040204" pitchFamily="34" charset="0"/>
              </a:defRPr>
            </a:lvl1pPr>
          </a:lstStyle>
          <a:p>
            <a:endParaRPr lang="en-US" altLang="en-US"/>
          </a:p>
        </p:txBody>
      </p:sp>
      <p:sp>
        <p:nvSpPr>
          <p:cNvPr id="33799" name="Rectangle 7"/>
          <p:cNvSpPr>
            <a:spLocks noGrp="1" noChangeArrowheads="1"/>
          </p:cNvSpPr>
          <p:nvPr>
            <p:ph type="sldNum" sz="quarter" idx="5"/>
          </p:nvPr>
        </p:nvSpPr>
        <p:spPr bwMode="auto">
          <a:xfrm>
            <a:off x="3937010" y="8708482"/>
            <a:ext cx="3011489" cy="45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6" tIns="45258" rIns="90516" bIns="45258" numCol="1" anchor="b" anchorCtr="0" compatLnSpc="1">
            <a:prstTxWarp prst="textNoShape">
              <a:avLst/>
            </a:prstTxWarp>
          </a:bodyPr>
          <a:lstStyle>
            <a:lvl1pPr algn="r" eaLnBrk="1" hangingPunct="1">
              <a:defRPr sz="1200">
                <a:latin typeface="Tahoma" panose="020B0604030504040204" pitchFamily="34" charset="0"/>
              </a:defRPr>
            </a:lvl1pPr>
          </a:lstStyle>
          <a:p>
            <a:fld id="{322615AD-FE28-4803-9988-200EBCF25E2C}" type="slidenum">
              <a:rPr lang="en-US" altLang="en-US"/>
              <a:pPr/>
              <a:t>‹#›</a:t>
            </a:fld>
            <a:endParaRPr lang="en-US" altLang="en-US"/>
          </a:p>
        </p:txBody>
      </p:sp>
    </p:spTree>
    <p:extLst>
      <p:ext uri="{BB962C8B-B14F-4D97-AF65-F5344CB8AC3E}">
        <p14:creationId xmlns:p14="http://schemas.microsoft.com/office/powerpoint/2010/main" val="1196952098"/>
      </p:ext>
    </p:extLst>
  </p:cSld>
  <p:clrMap bg1="lt1" tx1="dk1" bg2="lt2" tx2="dk2" accent1="accent1" accent2="accent2" accent3="accent3" accent4="accent4" accent5="accent5" accent6="accent6" hlink="hlink" folHlink="folHlink"/>
  <p:hf ftr="0" dt="0"/>
  <p:notesStyle>
    <a:lvl1pPr algn="l" rtl="0" fontAlgn="base">
      <a:spcBef>
        <a:spcPct val="30000"/>
      </a:spcBef>
      <a:spcAft>
        <a:spcPct val="0"/>
      </a:spcAft>
      <a:defRPr sz="1200" kern="1200">
        <a:solidFill>
          <a:schemeClr val="tx1"/>
        </a:solidFill>
        <a:latin typeface="Tahoma" panose="020B0604030504040204" pitchFamily="34" charset="0"/>
        <a:ea typeface="+mn-ea"/>
        <a:cs typeface="+mn-cs"/>
      </a:defRPr>
    </a:lvl1pPr>
    <a:lvl2pPr marL="457200" algn="l" rtl="0" fontAlgn="base">
      <a:spcBef>
        <a:spcPct val="30000"/>
      </a:spcBef>
      <a:spcAft>
        <a:spcPct val="0"/>
      </a:spcAft>
      <a:defRPr sz="1200" kern="1200">
        <a:solidFill>
          <a:schemeClr val="tx1"/>
        </a:solidFill>
        <a:latin typeface="Tahoma" panose="020B0604030504040204" pitchFamily="34" charset="0"/>
        <a:ea typeface="+mn-ea"/>
        <a:cs typeface="+mn-cs"/>
      </a:defRPr>
    </a:lvl2pPr>
    <a:lvl3pPr marL="914400" algn="l" rtl="0" fontAlgn="base">
      <a:spcBef>
        <a:spcPct val="30000"/>
      </a:spcBef>
      <a:spcAft>
        <a:spcPct val="0"/>
      </a:spcAft>
      <a:defRPr sz="1200" kern="1200">
        <a:solidFill>
          <a:schemeClr val="tx1"/>
        </a:solidFill>
        <a:latin typeface="Tahoma" panose="020B0604030504040204" pitchFamily="34" charset="0"/>
        <a:ea typeface="+mn-ea"/>
        <a:cs typeface="+mn-cs"/>
      </a:defRPr>
    </a:lvl3pPr>
    <a:lvl4pPr marL="1371600" algn="l" rtl="0" fontAlgn="base">
      <a:spcBef>
        <a:spcPct val="30000"/>
      </a:spcBef>
      <a:spcAft>
        <a:spcPct val="0"/>
      </a:spcAft>
      <a:defRPr sz="1200" kern="1200">
        <a:solidFill>
          <a:schemeClr val="tx1"/>
        </a:solidFill>
        <a:latin typeface="Tahoma" panose="020B0604030504040204" pitchFamily="34" charset="0"/>
        <a:ea typeface="+mn-ea"/>
        <a:cs typeface="+mn-cs"/>
      </a:defRPr>
    </a:lvl4pPr>
    <a:lvl5pPr marL="1828800" algn="l" rtl="0" fontAlgn="base">
      <a:spcBef>
        <a:spcPct val="30000"/>
      </a:spcBef>
      <a:spcAft>
        <a:spcPct val="0"/>
      </a:spcAft>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615AD-FE28-4803-9988-200EBCF25E2C}" type="slidenum">
              <a:rPr lang="en-US" altLang="en-US" smtClean="0"/>
              <a:pPr/>
              <a:t>1</a:t>
            </a:fld>
            <a:endParaRPr lang="en-US" altLang="en-US"/>
          </a:p>
        </p:txBody>
      </p:sp>
      <p:sp>
        <p:nvSpPr>
          <p:cNvPr id="5" name="Header Placeholder 4"/>
          <p:cNvSpPr>
            <a:spLocks noGrp="1"/>
          </p:cNvSpPr>
          <p:nvPr>
            <p:ph type="hdr" sz="quarter" idx="11"/>
          </p:nvPr>
        </p:nvSpPr>
        <p:spPr/>
        <p:txBody>
          <a:bodyPr/>
          <a:lstStyle/>
          <a:p>
            <a:r>
              <a:rPr lang="en-US" altLang="en-US" smtClean="0"/>
              <a:t>JET FILTER BUSINESS PLAN 2015</a:t>
            </a:r>
            <a:endParaRPr lang="en-US" altLang="en-US"/>
          </a:p>
        </p:txBody>
      </p:sp>
    </p:spTree>
    <p:extLst>
      <p:ext uri="{BB962C8B-B14F-4D97-AF65-F5344CB8AC3E}">
        <p14:creationId xmlns:p14="http://schemas.microsoft.com/office/powerpoint/2010/main" val="223984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86B4F-CDA9-427D-8A43-6AA5181B31A1}" type="slidenum">
              <a:rPr lang="en-US" altLang="en-US"/>
              <a:pPr/>
              <a:t>2</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ltLang="en-US"/>
          </a:p>
        </p:txBody>
      </p:sp>
      <p:sp>
        <p:nvSpPr>
          <p:cNvPr id="2" name="Header Placeholder 1"/>
          <p:cNvSpPr>
            <a:spLocks noGrp="1"/>
          </p:cNvSpPr>
          <p:nvPr>
            <p:ph type="hdr" sz="quarter" idx="10"/>
          </p:nvPr>
        </p:nvSpPr>
        <p:spPr/>
        <p:txBody>
          <a:bodyPr/>
          <a:lstStyle/>
          <a:p>
            <a:r>
              <a:rPr lang="en-US" altLang="en-US" smtClean="0"/>
              <a:t>JET FILTER BUSINESS PLAN 2015</a:t>
            </a:r>
            <a:endParaRPr lang="en-US" altLang="en-US"/>
          </a:p>
        </p:txBody>
      </p:sp>
    </p:spTree>
    <p:extLst>
      <p:ext uri="{BB962C8B-B14F-4D97-AF65-F5344CB8AC3E}">
        <p14:creationId xmlns:p14="http://schemas.microsoft.com/office/powerpoint/2010/main" val="195172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86B4F-CDA9-427D-8A43-6AA5181B31A1}" type="slidenum">
              <a:rPr lang="en-US" altLang="en-US"/>
              <a:pPr/>
              <a:t>3</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ltLang="en-US"/>
          </a:p>
        </p:txBody>
      </p:sp>
      <p:sp>
        <p:nvSpPr>
          <p:cNvPr id="2" name="Header Placeholder 1"/>
          <p:cNvSpPr>
            <a:spLocks noGrp="1"/>
          </p:cNvSpPr>
          <p:nvPr>
            <p:ph type="hdr" sz="quarter" idx="10"/>
          </p:nvPr>
        </p:nvSpPr>
        <p:spPr/>
        <p:txBody>
          <a:bodyPr/>
          <a:lstStyle/>
          <a:p>
            <a:r>
              <a:rPr lang="en-US" altLang="en-US" smtClean="0"/>
              <a:t>JET FILTER BUSINESS PLAN 2015</a:t>
            </a:r>
            <a:endParaRPr lang="en-US" altLang="en-US"/>
          </a:p>
        </p:txBody>
      </p:sp>
    </p:spTree>
    <p:extLst>
      <p:ext uri="{BB962C8B-B14F-4D97-AF65-F5344CB8AC3E}">
        <p14:creationId xmlns:p14="http://schemas.microsoft.com/office/powerpoint/2010/main" val="4236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86B4F-CDA9-427D-8A43-6AA5181B31A1}" type="slidenum">
              <a:rPr lang="en-US" altLang="en-US"/>
              <a:pPr/>
              <a:t>4</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ltLang="en-US"/>
          </a:p>
        </p:txBody>
      </p:sp>
      <p:sp>
        <p:nvSpPr>
          <p:cNvPr id="2" name="Header Placeholder 1"/>
          <p:cNvSpPr>
            <a:spLocks noGrp="1"/>
          </p:cNvSpPr>
          <p:nvPr>
            <p:ph type="hdr" sz="quarter" idx="10"/>
          </p:nvPr>
        </p:nvSpPr>
        <p:spPr/>
        <p:txBody>
          <a:bodyPr/>
          <a:lstStyle/>
          <a:p>
            <a:r>
              <a:rPr lang="en-US" altLang="en-US" smtClean="0"/>
              <a:t>JET FILTER BUSINESS PLAN 2015</a:t>
            </a:r>
            <a:endParaRPr lang="en-US" altLang="en-US"/>
          </a:p>
        </p:txBody>
      </p:sp>
    </p:spTree>
    <p:extLst>
      <p:ext uri="{BB962C8B-B14F-4D97-AF65-F5344CB8AC3E}">
        <p14:creationId xmlns:p14="http://schemas.microsoft.com/office/powerpoint/2010/main" val="159621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86B4F-CDA9-427D-8A43-6AA5181B31A1}" type="slidenum">
              <a:rPr lang="en-US" altLang="en-US"/>
              <a:pPr/>
              <a:t>17</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ltLang="en-US"/>
          </a:p>
        </p:txBody>
      </p:sp>
      <p:sp>
        <p:nvSpPr>
          <p:cNvPr id="2" name="Header Placeholder 1"/>
          <p:cNvSpPr>
            <a:spLocks noGrp="1"/>
          </p:cNvSpPr>
          <p:nvPr>
            <p:ph type="hdr" sz="quarter" idx="10"/>
          </p:nvPr>
        </p:nvSpPr>
        <p:spPr/>
        <p:txBody>
          <a:bodyPr/>
          <a:lstStyle/>
          <a:p>
            <a:r>
              <a:rPr lang="en-US" altLang="en-US" smtClean="0"/>
              <a:t>JET FILTER BUSINESS PLAN 2015</a:t>
            </a:r>
            <a:endParaRPr lang="en-US" altLang="en-US"/>
          </a:p>
        </p:txBody>
      </p:sp>
    </p:spTree>
    <p:extLst>
      <p:ext uri="{BB962C8B-B14F-4D97-AF65-F5344CB8AC3E}">
        <p14:creationId xmlns:p14="http://schemas.microsoft.com/office/powerpoint/2010/main" val="5077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3733800" y="2135188"/>
            <a:ext cx="5181600" cy="1827212"/>
          </a:xfrm>
        </p:spPr>
        <p:txBody>
          <a:bodyPr anchor="b"/>
          <a:lstStyle>
            <a:lvl1pPr>
              <a:defRPr/>
            </a:lvl1pPr>
          </a:lstStyle>
          <a:p>
            <a:pPr lvl="0"/>
            <a:r>
              <a:rPr lang="en-US" altLang="en-US" noProof="0" smtClean="0"/>
              <a:t>Click to edit Master title style</a:t>
            </a:r>
          </a:p>
        </p:txBody>
      </p:sp>
      <p:sp>
        <p:nvSpPr>
          <p:cNvPr id="58371" name="Rectangle 3"/>
          <p:cNvSpPr>
            <a:spLocks noGrp="1" noChangeArrowheads="1"/>
          </p:cNvSpPr>
          <p:nvPr>
            <p:ph type="subTitle" idx="1"/>
          </p:nvPr>
        </p:nvSpPr>
        <p:spPr>
          <a:xfrm>
            <a:off x="3733800" y="4038600"/>
            <a:ext cx="5176838" cy="1066800"/>
          </a:xfrm>
        </p:spPr>
        <p:txBody>
          <a:bodyPr/>
          <a:lstStyle>
            <a:lvl1pPr marL="0" indent="0" algn="ctr">
              <a:buFontTx/>
              <a:buNone/>
              <a:defRPr>
                <a:solidFill>
                  <a:srgbClr val="000000"/>
                </a:solidFill>
              </a:defRPr>
            </a:lvl1pPr>
          </a:lstStyle>
          <a:p>
            <a:pPr lvl="0"/>
            <a:r>
              <a:rPr lang="en-US" altLang="en-US" noProof="0" smtClean="0"/>
              <a:t>Click to edit Master subtitle style</a:t>
            </a:r>
          </a:p>
        </p:txBody>
      </p:sp>
      <p:sp>
        <p:nvSpPr>
          <p:cNvPr id="58372" name="Rectangle 4"/>
          <p:cNvSpPr>
            <a:spLocks noGrp="1" noChangeArrowheads="1"/>
          </p:cNvSpPr>
          <p:nvPr>
            <p:ph type="dt" sz="half" idx="2"/>
          </p:nvPr>
        </p:nvSpPr>
        <p:spPr>
          <a:xfrm>
            <a:off x="228600" y="6248400"/>
            <a:ext cx="1905000" cy="457200"/>
          </a:xfrm>
        </p:spPr>
        <p:txBody>
          <a:bodyPr/>
          <a:lstStyle>
            <a:lvl1pPr>
              <a:defRPr sz="800">
                <a:solidFill>
                  <a:srgbClr val="000000"/>
                </a:solidFill>
              </a:defRPr>
            </a:lvl1pPr>
          </a:lstStyle>
          <a:p>
            <a:endParaRPr lang="en-US" altLang="en-US"/>
          </a:p>
        </p:txBody>
      </p:sp>
      <p:sp>
        <p:nvSpPr>
          <p:cNvPr id="58373" name="Rectangle 5"/>
          <p:cNvSpPr>
            <a:spLocks noGrp="1" noChangeArrowheads="1"/>
          </p:cNvSpPr>
          <p:nvPr>
            <p:ph type="ftr" sz="quarter" idx="3"/>
          </p:nvPr>
        </p:nvSpPr>
        <p:spPr>
          <a:xfrm>
            <a:off x="2362200" y="6248400"/>
            <a:ext cx="4343400" cy="457200"/>
          </a:xfrm>
        </p:spPr>
        <p:txBody>
          <a:bodyPr/>
          <a:lstStyle>
            <a:lvl1pPr>
              <a:defRPr sz="800"/>
            </a:lvl1pPr>
          </a:lstStyle>
          <a:p>
            <a:endParaRPr lang="en-US" altLang="en-US"/>
          </a:p>
        </p:txBody>
      </p:sp>
      <p:sp>
        <p:nvSpPr>
          <p:cNvPr id="58374" name="Rectangle 6"/>
          <p:cNvSpPr>
            <a:spLocks noGrp="1" noChangeArrowheads="1"/>
          </p:cNvSpPr>
          <p:nvPr>
            <p:ph type="sldNum" sz="quarter" idx="4"/>
          </p:nvPr>
        </p:nvSpPr>
        <p:spPr>
          <a:xfrm>
            <a:off x="7010400" y="6248400"/>
            <a:ext cx="1905000" cy="457200"/>
          </a:xfrm>
        </p:spPr>
        <p:txBody>
          <a:bodyPr/>
          <a:lstStyle>
            <a:lvl1pPr>
              <a:defRPr sz="800"/>
            </a:lvl1pPr>
          </a:lstStyle>
          <a:p>
            <a:fld id="{F21FCABA-CBBA-40F8-AF44-53F9AC5FF330}"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761B3CF-FF2D-42D6-B466-92114B20D6FA}" type="slidenum">
              <a:rPr lang="en-US" altLang="en-US"/>
              <a:pPr/>
              <a:t>‹#›</a:t>
            </a:fld>
            <a:endParaRPr lang="en-US" altLang="en-US"/>
          </a:p>
        </p:txBody>
      </p:sp>
    </p:spTree>
    <p:extLst>
      <p:ext uri="{BB962C8B-B14F-4D97-AF65-F5344CB8AC3E}">
        <p14:creationId xmlns:p14="http://schemas.microsoft.com/office/powerpoint/2010/main" val="229001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5650" y="228600"/>
            <a:ext cx="17335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228600"/>
            <a:ext cx="50482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EB966FD-4EC8-4710-ADEA-B13C13DEA87B}" type="slidenum">
              <a:rPr lang="en-US" altLang="en-US"/>
              <a:pPr/>
              <a:t>‹#›</a:t>
            </a:fld>
            <a:endParaRPr lang="en-US" altLang="en-US"/>
          </a:p>
        </p:txBody>
      </p:sp>
    </p:spTree>
    <p:extLst>
      <p:ext uri="{BB962C8B-B14F-4D97-AF65-F5344CB8AC3E}">
        <p14:creationId xmlns:p14="http://schemas.microsoft.com/office/powerpoint/2010/main" val="149101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21FCABA-CBBA-40F8-AF44-53F9AC5FF330}"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622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B0F4D36-4794-44EC-A983-AFC4FE736250}" type="slidenum">
              <a:rPr lang="en-US" altLang="en-US" smtClean="0"/>
              <a:pPr/>
              <a:t>‹#›</a:t>
            </a:fld>
            <a:endParaRPr lang="en-US" altLang="en-US"/>
          </a:p>
        </p:txBody>
      </p:sp>
    </p:spTree>
    <p:extLst>
      <p:ext uri="{BB962C8B-B14F-4D97-AF65-F5344CB8AC3E}">
        <p14:creationId xmlns:p14="http://schemas.microsoft.com/office/powerpoint/2010/main" val="358722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6D6D0D8-C0B7-4A30-BB71-9BB3EA54FCC8}"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747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30B0CF6-46AF-4343-9FD8-FF387E438EB0}" type="slidenum">
              <a:rPr lang="en-US" altLang="en-US" smtClean="0"/>
              <a:pPr/>
              <a:t>‹#›</a:t>
            </a:fld>
            <a:endParaRPr lang="en-US" altLang="en-US"/>
          </a:p>
        </p:txBody>
      </p:sp>
    </p:spTree>
    <p:extLst>
      <p:ext uri="{BB962C8B-B14F-4D97-AF65-F5344CB8AC3E}">
        <p14:creationId xmlns:p14="http://schemas.microsoft.com/office/powerpoint/2010/main" val="2442561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F88889FB-9334-40AC-ACBF-7F37023BB466}" type="slidenum">
              <a:rPr lang="en-US" altLang="en-US" smtClean="0"/>
              <a:pPr/>
              <a:t>‹#›</a:t>
            </a:fld>
            <a:endParaRPr lang="en-US" altLang="en-US"/>
          </a:p>
        </p:txBody>
      </p:sp>
    </p:spTree>
    <p:extLst>
      <p:ext uri="{BB962C8B-B14F-4D97-AF65-F5344CB8AC3E}">
        <p14:creationId xmlns:p14="http://schemas.microsoft.com/office/powerpoint/2010/main" val="367436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6956C25-9055-40AC-B21C-55477A76FB1A}" type="slidenum">
              <a:rPr lang="en-US" altLang="en-US" smtClean="0"/>
              <a:pPr/>
              <a:t>‹#›</a:t>
            </a:fld>
            <a:endParaRPr lang="en-US" altLang="en-US"/>
          </a:p>
        </p:txBody>
      </p:sp>
    </p:spTree>
    <p:extLst>
      <p:ext uri="{BB962C8B-B14F-4D97-AF65-F5344CB8AC3E}">
        <p14:creationId xmlns:p14="http://schemas.microsoft.com/office/powerpoint/2010/main" val="257147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8337BEB8-8FF7-4CF0-A6D1-A54C301B0D00}" type="slidenum">
              <a:rPr lang="en-US" altLang="en-US" smtClean="0"/>
              <a:pPr/>
              <a:t>‹#›</a:t>
            </a:fld>
            <a:endParaRPr lang="en-US" altLang="en-US"/>
          </a:p>
        </p:txBody>
      </p:sp>
    </p:spTree>
    <p:extLst>
      <p:ext uri="{BB962C8B-B14F-4D97-AF65-F5344CB8AC3E}">
        <p14:creationId xmlns:p14="http://schemas.microsoft.com/office/powerpoint/2010/main" val="647449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3347CFE-96D5-47BA-8362-1CBD4AFE95BB}" type="slidenum">
              <a:rPr lang="en-US" altLang="en-US" smtClean="0"/>
              <a:pPr/>
              <a:t>‹#›</a:t>
            </a:fld>
            <a:endParaRPr lang="en-US" altLang="en-US"/>
          </a:p>
        </p:txBody>
      </p:sp>
    </p:spTree>
    <p:extLst>
      <p:ext uri="{BB962C8B-B14F-4D97-AF65-F5344CB8AC3E}">
        <p14:creationId xmlns:p14="http://schemas.microsoft.com/office/powerpoint/2010/main" val="78165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B0F4D36-4794-44EC-A983-AFC4FE736250}" type="slidenum">
              <a:rPr lang="en-US" altLang="en-US"/>
              <a:pPr/>
              <a:t>‹#›</a:t>
            </a:fld>
            <a:endParaRPr lang="en-US" altLang="en-US"/>
          </a:p>
        </p:txBody>
      </p:sp>
    </p:spTree>
    <p:extLst>
      <p:ext uri="{BB962C8B-B14F-4D97-AF65-F5344CB8AC3E}">
        <p14:creationId xmlns:p14="http://schemas.microsoft.com/office/powerpoint/2010/main" val="2618811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94370F4-8ABB-4536-A60B-FAFB934B7D94}"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147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761B3CF-FF2D-42D6-B466-92114B20D6FA}" type="slidenum">
              <a:rPr lang="en-US" altLang="en-US" smtClean="0"/>
              <a:pPr/>
              <a:t>‹#›</a:t>
            </a:fld>
            <a:endParaRPr lang="en-US" altLang="en-US"/>
          </a:p>
        </p:txBody>
      </p:sp>
    </p:spTree>
    <p:extLst>
      <p:ext uri="{BB962C8B-B14F-4D97-AF65-F5344CB8AC3E}">
        <p14:creationId xmlns:p14="http://schemas.microsoft.com/office/powerpoint/2010/main" val="3855125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EB966FD-4EC8-4710-ADEA-B13C13DEA87B}" type="slidenum">
              <a:rPr lang="en-US" altLang="en-US" smtClean="0"/>
              <a:pPr/>
              <a:t>‹#›</a:t>
            </a:fld>
            <a:endParaRPr lang="en-US" alt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73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999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D6D0D8-C0B7-4A30-BB71-9BB3EA54FCC8}" type="slidenum">
              <a:rPr lang="en-US" altLang="en-US"/>
              <a:pPr/>
              <a:t>‹#›</a:t>
            </a:fld>
            <a:endParaRPr lang="en-US" altLang="en-US"/>
          </a:p>
        </p:txBody>
      </p:sp>
    </p:spTree>
    <p:extLst>
      <p:ext uri="{BB962C8B-B14F-4D97-AF65-F5344CB8AC3E}">
        <p14:creationId xmlns:p14="http://schemas.microsoft.com/office/powerpoint/2010/main" val="9917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447800"/>
            <a:ext cx="33909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1447800"/>
            <a:ext cx="33909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30B0CF6-46AF-4343-9FD8-FF387E438EB0}" type="slidenum">
              <a:rPr lang="en-US" altLang="en-US"/>
              <a:pPr/>
              <a:t>‹#›</a:t>
            </a:fld>
            <a:endParaRPr lang="en-US" altLang="en-US"/>
          </a:p>
        </p:txBody>
      </p:sp>
    </p:spTree>
    <p:extLst>
      <p:ext uri="{BB962C8B-B14F-4D97-AF65-F5344CB8AC3E}">
        <p14:creationId xmlns:p14="http://schemas.microsoft.com/office/powerpoint/2010/main" val="292454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88889FB-9334-40AC-ACBF-7F37023BB466}" type="slidenum">
              <a:rPr lang="en-US" altLang="en-US"/>
              <a:pPr/>
              <a:t>‹#›</a:t>
            </a:fld>
            <a:endParaRPr lang="en-US" altLang="en-US"/>
          </a:p>
        </p:txBody>
      </p:sp>
    </p:spTree>
    <p:extLst>
      <p:ext uri="{BB962C8B-B14F-4D97-AF65-F5344CB8AC3E}">
        <p14:creationId xmlns:p14="http://schemas.microsoft.com/office/powerpoint/2010/main" val="245147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6956C25-9055-40AC-B21C-55477A76FB1A}" type="slidenum">
              <a:rPr lang="en-US" altLang="en-US"/>
              <a:pPr/>
              <a:t>‹#›</a:t>
            </a:fld>
            <a:endParaRPr lang="en-US" altLang="en-US"/>
          </a:p>
        </p:txBody>
      </p:sp>
    </p:spTree>
    <p:extLst>
      <p:ext uri="{BB962C8B-B14F-4D97-AF65-F5344CB8AC3E}">
        <p14:creationId xmlns:p14="http://schemas.microsoft.com/office/powerpoint/2010/main" val="91520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337BEB8-8FF7-4CF0-A6D1-A54C301B0D00}" type="slidenum">
              <a:rPr lang="en-US" altLang="en-US"/>
              <a:pPr/>
              <a:t>‹#›</a:t>
            </a:fld>
            <a:endParaRPr lang="en-US" altLang="en-US"/>
          </a:p>
        </p:txBody>
      </p:sp>
    </p:spTree>
    <p:extLst>
      <p:ext uri="{BB962C8B-B14F-4D97-AF65-F5344CB8AC3E}">
        <p14:creationId xmlns:p14="http://schemas.microsoft.com/office/powerpoint/2010/main" val="203753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3347CFE-96D5-47BA-8362-1CBD4AFE95BB}" type="slidenum">
              <a:rPr lang="en-US" altLang="en-US"/>
              <a:pPr/>
              <a:t>‹#›</a:t>
            </a:fld>
            <a:endParaRPr lang="en-US" altLang="en-US"/>
          </a:p>
        </p:txBody>
      </p:sp>
    </p:spTree>
    <p:extLst>
      <p:ext uri="{BB962C8B-B14F-4D97-AF65-F5344CB8AC3E}">
        <p14:creationId xmlns:p14="http://schemas.microsoft.com/office/powerpoint/2010/main" val="3775067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94370F4-8ABB-4536-A60B-FAFB934B7D94}" type="slidenum">
              <a:rPr lang="en-US" altLang="en-US"/>
              <a:pPr/>
              <a:t>‹#›</a:t>
            </a:fld>
            <a:endParaRPr lang="en-US" altLang="en-US"/>
          </a:p>
        </p:txBody>
      </p:sp>
    </p:spTree>
    <p:extLst>
      <p:ext uri="{BB962C8B-B14F-4D97-AF65-F5344CB8AC3E}">
        <p14:creationId xmlns:p14="http://schemas.microsoft.com/office/powerpoint/2010/main" val="38015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1905000" y="228600"/>
            <a:ext cx="693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7347" name="Rectangle 3"/>
          <p:cNvSpPr>
            <a:spLocks noGrp="1" noChangeArrowheads="1"/>
          </p:cNvSpPr>
          <p:nvPr>
            <p:ph type="body" idx="1"/>
          </p:nvPr>
        </p:nvSpPr>
        <p:spPr bwMode="auto">
          <a:xfrm>
            <a:off x="1905000" y="1447800"/>
            <a:ext cx="6934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7348" name="Rectangle 4"/>
          <p:cNvSpPr>
            <a:spLocks noGrp="1" noChangeArrowheads="1"/>
          </p:cNvSpPr>
          <p:nvPr>
            <p:ph type="dt" sz="half" idx="2"/>
          </p:nvPr>
        </p:nvSpPr>
        <p:spPr bwMode="auto">
          <a:xfrm>
            <a:off x="3048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endParaRPr lang="en-US" altLang="en-US"/>
          </a:p>
        </p:txBody>
      </p:sp>
      <p:sp>
        <p:nvSpPr>
          <p:cNvPr id="57349" name="Rectangle 5"/>
          <p:cNvSpPr>
            <a:spLocks noGrp="1" noChangeArrowheads="1"/>
          </p:cNvSpPr>
          <p:nvPr>
            <p:ph type="ftr" sz="quarter" idx="3"/>
          </p:nvPr>
        </p:nvSpPr>
        <p:spPr bwMode="auto">
          <a:xfrm>
            <a:off x="44958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endParaRPr lang="en-US" altLang="en-US"/>
          </a:p>
        </p:txBody>
      </p:sp>
      <p:sp>
        <p:nvSpPr>
          <p:cNvPr id="57350" name="Rectangle 6"/>
          <p:cNvSpPr>
            <a:spLocks noGrp="1" noChangeArrowheads="1"/>
          </p:cNvSpPr>
          <p:nvPr>
            <p:ph type="sldNum" sz="quarter" idx="4"/>
          </p:nvPr>
        </p:nvSpPr>
        <p:spPr bwMode="auto">
          <a:xfrm>
            <a:off x="75438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fld id="{8180DFA3-7739-4307-B7E8-029A378F91B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rtl="0" eaLnBrk="1" fontAlgn="base" hangingPunct="1">
        <a:spcBef>
          <a:spcPct val="0"/>
        </a:spcBef>
        <a:spcAft>
          <a:spcPct val="0"/>
        </a:spcAft>
        <a:defRPr sz="3800" kern="1200">
          <a:solidFill>
            <a:schemeClr val="tx2"/>
          </a:solidFill>
          <a:latin typeface="+mj-lt"/>
          <a:ea typeface="+mj-ea"/>
          <a:cs typeface="+mj-cs"/>
        </a:defRPr>
      </a:lvl1pPr>
      <a:lvl2pPr algn="l" rtl="0" eaLnBrk="1" fontAlgn="base" hangingPunct="1">
        <a:spcBef>
          <a:spcPct val="0"/>
        </a:spcBef>
        <a:spcAft>
          <a:spcPct val="0"/>
        </a:spcAft>
        <a:defRPr sz="3800">
          <a:solidFill>
            <a:schemeClr val="tx2"/>
          </a:solidFill>
          <a:latin typeface="Tahoma" panose="020B0604030504040204" pitchFamily="34" charset="0"/>
        </a:defRPr>
      </a:lvl2pPr>
      <a:lvl3pPr algn="l" rtl="0" eaLnBrk="1" fontAlgn="base" hangingPunct="1">
        <a:spcBef>
          <a:spcPct val="0"/>
        </a:spcBef>
        <a:spcAft>
          <a:spcPct val="0"/>
        </a:spcAft>
        <a:defRPr sz="3800">
          <a:solidFill>
            <a:schemeClr val="tx2"/>
          </a:solidFill>
          <a:latin typeface="Tahoma" panose="020B0604030504040204" pitchFamily="34" charset="0"/>
        </a:defRPr>
      </a:lvl3pPr>
      <a:lvl4pPr algn="l" rtl="0" eaLnBrk="1" fontAlgn="base" hangingPunct="1">
        <a:spcBef>
          <a:spcPct val="0"/>
        </a:spcBef>
        <a:spcAft>
          <a:spcPct val="0"/>
        </a:spcAft>
        <a:defRPr sz="3800">
          <a:solidFill>
            <a:schemeClr val="tx2"/>
          </a:solidFill>
          <a:latin typeface="Tahoma" panose="020B0604030504040204" pitchFamily="34" charset="0"/>
        </a:defRPr>
      </a:lvl4pPr>
      <a:lvl5pPr algn="l" rtl="0" eaLnBrk="1" fontAlgn="base" hangingPunct="1">
        <a:spcBef>
          <a:spcPct val="0"/>
        </a:spcBef>
        <a:spcAft>
          <a:spcPct val="0"/>
        </a:spcAft>
        <a:defRPr sz="3800">
          <a:solidFill>
            <a:schemeClr val="tx2"/>
          </a:solidFill>
          <a:latin typeface="Tahoma" panose="020B0604030504040204" pitchFamily="34" charset="0"/>
        </a:defRPr>
      </a:lvl5pPr>
      <a:lvl6pPr marL="457200" algn="l" rtl="0" eaLnBrk="1" fontAlgn="base" hangingPunct="1">
        <a:spcBef>
          <a:spcPct val="0"/>
        </a:spcBef>
        <a:spcAft>
          <a:spcPct val="0"/>
        </a:spcAft>
        <a:defRPr sz="3800">
          <a:solidFill>
            <a:schemeClr val="tx2"/>
          </a:solidFill>
          <a:latin typeface="Tahoma" panose="020B0604030504040204" pitchFamily="34" charset="0"/>
        </a:defRPr>
      </a:lvl6pPr>
      <a:lvl7pPr marL="914400" algn="l" rtl="0" eaLnBrk="1" fontAlgn="base" hangingPunct="1">
        <a:spcBef>
          <a:spcPct val="0"/>
        </a:spcBef>
        <a:spcAft>
          <a:spcPct val="0"/>
        </a:spcAft>
        <a:defRPr sz="3800">
          <a:solidFill>
            <a:schemeClr val="tx2"/>
          </a:solidFill>
          <a:latin typeface="Tahoma" panose="020B0604030504040204" pitchFamily="34" charset="0"/>
        </a:defRPr>
      </a:lvl7pPr>
      <a:lvl8pPr marL="1371600" algn="l" rtl="0" eaLnBrk="1" fontAlgn="base" hangingPunct="1">
        <a:spcBef>
          <a:spcPct val="0"/>
        </a:spcBef>
        <a:spcAft>
          <a:spcPct val="0"/>
        </a:spcAft>
        <a:defRPr sz="3800">
          <a:solidFill>
            <a:schemeClr val="tx2"/>
          </a:solidFill>
          <a:latin typeface="Tahoma" panose="020B0604030504040204" pitchFamily="34" charset="0"/>
        </a:defRPr>
      </a:lvl8pPr>
      <a:lvl9pPr marL="1828800" algn="l" rtl="0" eaLnBrk="1" fontAlgn="base" hangingPunct="1">
        <a:spcBef>
          <a:spcPct val="0"/>
        </a:spcBef>
        <a:spcAft>
          <a:spcPct val="0"/>
        </a:spcAft>
        <a:defRPr sz="3800">
          <a:solidFill>
            <a:schemeClr val="tx2"/>
          </a:solidFill>
          <a:latin typeface="Tahoma" panose="020B0604030504040204" pitchFamily="34" charset="0"/>
        </a:defRPr>
      </a:lvl9pPr>
    </p:titleStyle>
    <p:bodyStyle>
      <a:lvl1pPr marL="342900" indent="-342900" algn="l" rtl="0" eaLnBrk="1" fontAlgn="base" hangingPunct="1">
        <a:lnSpc>
          <a:spcPts val="2400"/>
        </a:lnSpc>
        <a:spcBef>
          <a:spcPts val="1600"/>
        </a:spcBef>
        <a:spcAft>
          <a:spcPct val="0"/>
        </a:spcAft>
        <a:buChar char="•"/>
        <a:defRPr sz="2000" kern="1200">
          <a:solidFill>
            <a:schemeClr val="tx1"/>
          </a:solidFill>
          <a:latin typeface="+mn-lt"/>
          <a:ea typeface="+mn-ea"/>
          <a:cs typeface="+mn-cs"/>
        </a:defRPr>
      </a:lvl1pPr>
      <a:lvl2pPr marL="742950" indent="-285750" algn="l" rtl="0" eaLnBrk="1" fontAlgn="base" hangingPunct="1">
        <a:lnSpc>
          <a:spcPts val="2400"/>
        </a:lnSpc>
        <a:spcBef>
          <a:spcPts val="1600"/>
        </a:spcBef>
        <a:spcAft>
          <a:spcPct val="0"/>
        </a:spcAft>
        <a:buChar char="–"/>
        <a:defRPr sz="2000" kern="1200">
          <a:solidFill>
            <a:schemeClr val="tx1"/>
          </a:solidFill>
          <a:latin typeface="+mn-lt"/>
          <a:ea typeface="+mn-ea"/>
          <a:cs typeface="+mn-cs"/>
        </a:defRPr>
      </a:lvl2pPr>
      <a:lvl3pPr marL="1143000" indent="-228600" algn="l" rtl="0" eaLnBrk="1" fontAlgn="base" hangingPunct="1">
        <a:lnSpc>
          <a:spcPts val="2400"/>
        </a:lnSpc>
        <a:spcBef>
          <a:spcPts val="1600"/>
        </a:spcBef>
        <a:spcAft>
          <a:spcPct val="0"/>
        </a:spcAft>
        <a:buChar char="•"/>
        <a:defRPr sz="2000" kern="1200">
          <a:solidFill>
            <a:schemeClr val="tx1"/>
          </a:solidFill>
          <a:latin typeface="+mn-lt"/>
          <a:ea typeface="+mn-ea"/>
          <a:cs typeface="+mn-cs"/>
        </a:defRPr>
      </a:lvl3pPr>
      <a:lvl4pPr marL="1600200" indent="-228600" algn="l" rtl="0" eaLnBrk="1" fontAlgn="base" hangingPunct="1">
        <a:lnSpc>
          <a:spcPts val="2400"/>
        </a:lnSpc>
        <a:spcBef>
          <a:spcPts val="1600"/>
        </a:spcBef>
        <a:spcAft>
          <a:spcPct val="0"/>
        </a:spcAft>
        <a:buChar char="–"/>
        <a:defRPr sz="2000" kern="1200">
          <a:solidFill>
            <a:schemeClr val="tx1"/>
          </a:solidFill>
          <a:latin typeface="+mn-lt"/>
          <a:ea typeface="+mn-ea"/>
          <a:cs typeface="+mn-cs"/>
        </a:defRPr>
      </a:lvl4pPr>
      <a:lvl5pPr marL="2057400" indent="-228600" algn="l" rtl="0" eaLnBrk="1" fontAlgn="base" hangingPunct="1">
        <a:lnSpc>
          <a:spcPts val="2400"/>
        </a:lnSpc>
        <a:spcBef>
          <a:spcPts val="16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lt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lt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180DFA3-7739-4307-B7E8-029A378F91B8}" type="slidenum">
              <a:rPr lang="en-US" altLang="en-US" smtClean="0"/>
              <a:pPr/>
              <a:t>‹#›</a:t>
            </a:fld>
            <a:endParaRPr lang="en-US" alt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2943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4.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4.jpg"/><Relationship Id="rId2" Type="http://schemas.openxmlformats.org/officeDocument/2006/relationships/image" Target="../media/image16.jpeg"/><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C000">
                <a:shade val="30000"/>
                <a:satMod val="115000"/>
              </a:srgbClr>
            </a:gs>
            <a:gs pos="50000">
              <a:srgbClr val="FFC000">
                <a:shade val="67500"/>
                <a:satMod val="115000"/>
              </a:srgbClr>
            </a:gs>
            <a:gs pos="100000">
              <a:srgbClr val="FFC000">
                <a:shade val="100000"/>
                <a:satMod val="115000"/>
              </a:srgbClr>
            </a:gs>
          </a:gsLst>
          <a:lin ang="5400000" scaled="1"/>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dirty="0" smtClean="0"/>
              <a:t>JET</a:t>
            </a:r>
            <a:r>
              <a:rPr lang="en-US" altLang="en-US" dirty="0" smtClean="0">
                <a:solidFill>
                  <a:schemeClr val="bg1"/>
                </a:solidFill>
              </a:rPr>
              <a:t>FILTER</a:t>
            </a:r>
            <a:r>
              <a:rPr lang="en-US" altLang="en-US" dirty="0" smtClean="0"/>
              <a:t> SYSTEM LLC</a:t>
            </a:r>
            <a:endParaRPr lang="en-US" altLang="en-US" dirty="0"/>
          </a:p>
        </p:txBody>
      </p:sp>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2057400" y="368499"/>
            <a:ext cx="5210175" cy="3909408"/>
          </a:xfrm>
          <a:prstGeom prst="rect">
            <a:avLst/>
          </a:prstGeom>
          <a:ln>
            <a:noFill/>
          </a:ln>
          <a:effectLst>
            <a:outerShdw blurRad="190500" algn="tl" rotWithShape="0">
              <a:srgbClr val="000000">
                <a:alpha val="70000"/>
              </a:srgbClr>
            </a:outerShdw>
          </a:effectLst>
        </p:spPr>
      </p:pic>
      <p:sp>
        <p:nvSpPr>
          <p:cNvPr id="16387" name="Rectangle 3"/>
          <p:cNvSpPr>
            <a:spLocks noGrp="1" noChangeArrowheads="1"/>
          </p:cNvSpPr>
          <p:nvPr>
            <p:ph type="body" sz="half" idx="2"/>
          </p:nvPr>
        </p:nvSpPr>
        <p:spPr/>
        <p:txBody>
          <a:bodyPr/>
          <a:lstStyle/>
          <a:p>
            <a:r>
              <a:rPr lang="en-US" altLang="en-US" dirty="0"/>
              <a:t>Business </a:t>
            </a:r>
            <a:r>
              <a:rPr lang="en-US" altLang="en-US" dirty="0" smtClean="0"/>
              <a:t>Presentation</a:t>
            </a:r>
            <a:endParaRPr lang="en-US" altLang="en-US" dirty="0"/>
          </a:p>
        </p:txBody>
      </p:sp>
      <p:pic>
        <p:nvPicPr>
          <p:cNvPr id="163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85800" y="6324600"/>
            <a:ext cx="3581400" cy="369332"/>
          </a:xfrm>
          <a:prstGeom prst="rect">
            <a:avLst/>
          </a:prstGeom>
          <a:noFill/>
        </p:spPr>
        <p:txBody>
          <a:bodyPr wrap="square" rtlCol="0">
            <a:spAutoFit/>
          </a:bodyPr>
          <a:lstStyle/>
          <a:p>
            <a:r>
              <a:rPr lang="en-US" dirty="0" smtClean="0">
                <a:latin typeface="+mn-lt"/>
              </a:rPr>
              <a:t>A Dewatering Filtration System </a:t>
            </a:r>
            <a:endParaRPr lang="en-US" dirty="0">
              <a:latin typeface="+mn-lt"/>
            </a:endParaRPr>
          </a:p>
        </p:txBody>
      </p:sp>
      <p:sp>
        <p:nvSpPr>
          <p:cNvPr id="4" name="TextBox 3"/>
          <p:cNvSpPr txBox="1"/>
          <p:nvPr/>
        </p:nvSpPr>
        <p:spPr>
          <a:xfrm>
            <a:off x="4029075" y="6420056"/>
            <a:ext cx="1524000" cy="276999"/>
          </a:xfrm>
          <a:prstGeom prst="rect">
            <a:avLst/>
          </a:prstGeom>
          <a:noFill/>
        </p:spPr>
        <p:txBody>
          <a:bodyPr wrap="square" rtlCol="0">
            <a:spAutoFit/>
          </a:bodyPr>
          <a:lstStyle/>
          <a:p>
            <a:r>
              <a:rPr lang="en-US" sz="1200" dirty="0" smtClean="0">
                <a:solidFill>
                  <a:schemeClr val="bg1"/>
                </a:solidFill>
                <a:latin typeface="+mn-lt"/>
              </a:rPr>
              <a:t>US PAT # 7,615,148</a:t>
            </a:r>
            <a:endParaRPr lang="en-US" sz="1200" dirty="0">
              <a:solidFill>
                <a:schemeClr val="bg1"/>
              </a:solidFill>
              <a:latin typeface="+mn-lt"/>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95" t="37100" r="595" b="46234"/>
          <a:stretch/>
        </p:blipFill>
        <p:spPr>
          <a:xfrm>
            <a:off x="2057400" y="4499861"/>
            <a:ext cx="5181600" cy="681739"/>
          </a:xfrm>
          <a:prstGeom prst="rect">
            <a:avLst/>
          </a:prstGeom>
          <a:effectLst>
            <a:softEdge rad="0"/>
          </a:effectLst>
        </p:spPr>
      </p:pic>
      <p:sp>
        <p:nvSpPr>
          <p:cNvPr id="5" name="Slide Number Placeholder 4"/>
          <p:cNvSpPr>
            <a:spLocks noGrp="1"/>
          </p:cNvSpPr>
          <p:nvPr>
            <p:ph type="sldNum" sz="quarter" idx="12"/>
          </p:nvPr>
        </p:nvSpPr>
        <p:spPr/>
        <p:txBody>
          <a:bodyPr/>
          <a:lstStyle/>
          <a:p>
            <a:fld id="{394370F4-8ABB-4536-A60B-FAFB934B7D94}" type="slidenum">
              <a:rPr lang="en-US" altLang="en-US" smtClean="0"/>
              <a:pPr/>
              <a:t>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SS 6” Dia.</a:t>
            </a:r>
            <a:endParaRPr lang="en-US" dirty="0"/>
          </a:p>
        </p:txBody>
      </p:sp>
      <p:sp>
        <p:nvSpPr>
          <p:cNvPr id="5" name="Text Placeholder 4"/>
          <p:cNvSpPr>
            <a:spLocks noGrp="1"/>
          </p:cNvSpPr>
          <p:nvPr>
            <p:ph type="body" sz="quarter" idx="3"/>
          </p:nvPr>
        </p:nvSpPr>
        <p:spPr/>
        <p:txBody>
          <a:bodyPr/>
          <a:lstStyle/>
          <a:p>
            <a:r>
              <a:rPr lang="en-US" dirty="0" smtClean="0"/>
              <a:t>ABS 2 ½” Dia.</a:t>
            </a:r>
            <a:endParaRPr lang="en-US" dirty="0"/>
          </a:p>
        </p:txBody>
      </p:sp>
      <p:sp>
        <p:nvSpPr>
          <p:cNvPr id="7" name="Text Placeholder 6"/>
          <p:cNvSpPr>
            <a:spLocks noGrp="1"/>
          </p:cNvSpPr>
          <p:nvPr>
            <p:ph type="body" sz="quarter" idx="13"/>
          </p:nvPr>
        </p:nvSpPr>
        <p:spPr/>
        <p:txBody>
          <a:bodyPr/>
          <a:lstStyle/>
          <a:p>
            <a:r>
              <a:rPr lang="en-US" dirty="0" smtClean="0"/>
              <a:t>SS 4” Dia.</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341" y="2541407"/>
            <a:ext cx="2812185" cy="211177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462" y="2430680"/>
            <a:ext cx="2439092" cy="162173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474" y="2491106"/>
            <a:ext cx="2883900" cy="2162925"/>
          </a:xfrm>
          <a:prstGeom prst="rect">
            <a:avLst/>
          </a:prstGeom>
        </p:spPr>
      </p:pic>
      <p:sp>
        <p:nvSpPr>
          <p:cNvPr id="10" name="TextBox 9"/>
          <p:cNvSpPr txBox="1"/>
          <p:nvPr/>
        </p:nvSpPr>
        <p:spPr>
          <a:xfrm>
            <a:off x="886199" y="6019800"/>
            <a:ext cx="3526924" cy="276999"/>
          </a:xfrm>
          <a:prstGeom prst="rect">
            <a:avLst/>
          </a:prstGeom>
          <a:noFill/>
        </p:spPr>
        <p:txBody>
          <a:bodyPr wrap="square" rtlCol="0">
            <a:spAutoFit/>
          </a:bodyPr>
          <a:lstStyle/>
          <a:p>
            <a:r>
              <a:rPr lang="en-US" sz="1200" dirty="0" smtClean="0">
                <a:latin typeface="+mn-lt"/>
              </a:rPr>
              <a:t>United States Patent #7,615,148</a:t>
            </a:r>
            <a:endParaRPr lang="en-US" sz="1200" dirty="0">
              <a:latin typeface="+mn-lt"/>
            </a:endParaRPr>
          </a:p>
        </p:txBody>
      </p:sp>
      <p:sp>
        <p:nvSpPr>
          <p:cNvPr id="17" name="Rectangle 2"/>
          <p:cNvSpPr>
            <a:spLocks noGrp="1" noChangeArrowheads="1"/>
          </p:cNvSpPr>
          <p:nvPr>
            <p:ph type="title"/>
          </p:nvPr>
        </p:nvSpPr>
        <p:spPr>
          <a:xfrm>
            <a:off x="768096" y="585216"/>
            <a:ext cx="7290054" cy="1499616"/>
          </a:xfrm>
        </p:spPr>
        <p:txBody>
          <a:bodyPr/>
          <a:lstStyle/>
          <a:p>
            <a:r>
              <a:rPr lang="en-US" altLang="en-US" dirty="0"/>
              <a:t>Business Concept</a:t>
            </a:r>
          </a:p>
        </p:txBody>
      </p:sp>
      <p:sp>
        <p:nvSpPr>
          <p:cNvPr id="18" name="Title 1"/>
          <p:cNvSpPr txBox="1">
            <a:spLocks/>
          </p:cNvSpPr>
          <p:nvPr/>
        </p:nvSpPr>
        <p:spPr>
          <a:xfrm>
            <a:off x="768096" y="1460816"/>
            <a:ext cx="7765322" cy="97045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fontAlgn="auto">
              <a:spcAft>
                <a:spcPts val="0"/>
              </a:spcAft>
            </a:pPr>
            <a:r>
              <a:rPr lang="en-US" sz="2000" dirty="0" smtClean="0">
                <a:latin typeface="+mn-lt"/>
              </a:rPr>
              <a:t>ABS &amp; 316 Stainless Steel</a:t>
            </a:r>
            <a:endParaRPr lang="en-US" sz="2000" dirty="0">
              <a:latin typeface="+mn-lt"/>
            </a:endParaRPr>
          </a:p>
        </p:txBody>
      </p:sp>
      <p:pic>
        <p:nvPicPr>
          <p:cNvPr id="19"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a:xfrm>
            <a:off x="3304982" y="1156494"/>
            <a:ext cx="7290055" cy="381000"/>
          </a:xfrm>
          <a:prstGeom prst="rect">
            <a:avLst/>
          </a:prstGeom>
        </p:spPr>
        <p:txBody>
          <a:bodyPr vert="horz" lIns="45720" tIns="45720" rIns="45720" bIns="45720" rtlCol="0" anchor="b">
            <a:noAutofit/>
          </a:bodyPr>
          <a:lstStyle>
            <a:lvl1pPr marL="0" indent="0" algn="ctr"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None/>
              <a:defRPr sz="1800" b="0" kern="1200">
                <a:solidFill>
                  <a:schemeClr val="tx1"/>
                </a:solidFill>
                <a:latin typeface="+mn-lt"/>
                <a:ea typeface="+mn-ea"/>
                <a:cs typeface="+mn-cs"/>
              </a:defRPr>
            </a:lvl1pPr>
            <a:lvl2pPr marL="342900" indent="0" algn="l" defTabSz="914400" rtl="0" eaLnBrk="1" latinLnBrk="0" hangingPunct="1">
              <a:lnSpc>
                <a:spcPct val="90000"/>
              </a:lnSpc>
              <a:spcBef>
                <a:spcPts val="200"/>
              </a:spcBef>
              <a:spcAft>
                <a:spcPts val="400"/>
              </a:spcAft>
              <a:buClr>
                <a:schemeClr val="accent1"/>
              </a:buClr>
              <a:buFont typeface="Wingdings 3" pitchFamily="18" charset="2"/>
              <a:buNone/>
              <a:defRPr sz="1500" b="1" kern="1200">
                <a:solidFill>
                  <a:schemeClr val="tx1"/>
                </a:solidFill>
                <a:latin typeface="+mn-lt"/>
                <a:ea typeface="+mn-ea"/>
                <a:cs typeface="+mn-cs"/>
              </a:defRPr>
            </a:lvl2pPr>
            <a:lvl3pPr marL="685800" indent="0" algn="l" defTabSz="914400" rtl="0" eaLnBrk="1" latinLnBrk="0" hangingPunct="1">
              <a:lnSpc>
                <a:spcPct val="90000"/>
              </a:lnSpc>
              <a:spcBef>
                <a:spcPts val="200"/>
              </a:spcBef>
              <a:spcAft>
                <a:spcPts val="400"/>
              </a:spcAft>
              <a:buClr>
                <a:schemeClr val="accent1"/>
              </a:buClr>
              <a:buFont typeface="Wingdings 3" pitchFamily="18" charset="2"/>
              <a:buNone/>
              <a:defRPr sz="1350" b="1" kern="1200">
                <a:solidFill>
                  <a:schemeClr val="tx1"/>
                </a:solidFill>
                <a:latin typeface="+mn-lt"/>
                <a:ea typeface="+mn-ea"/>
                <a:cs typeface="+mn-cs"/>
              </a:defRPr>
            </a:lvl3pPr>
            <a:lvl4pPr marL="1028700" indent="0" algn="l" defTabSz="914400" rtl="0" eaLnBrk="1" latinLnBrk="0" hangingPunct="1">
              <a:lnSpc>
                <a:spcPct val="90000"/>
              </a:lnSpc>
              <a:spcBef>
                <a:spcPts val="200"/>
              </a:spcBef>
              <a:spcAft>
                <a:spcPts val="400"/>
              </a:spcAft>
              <a:buClr>
                <a:schemeClr val="accent1"/>
              </a:buClr>
              <a:buFont typeface="Wingdings 3" pitchFamily="18" charset="2"/>
              <a:buNone/>
              <a:defRPr sz="1200" b="1" kern="1200">
                <a:solidFill>
                  <a:schemeClr val="tx1"/>
                </a:solidFill>
                <a:latin typeface="+mn-lt"/>
                <a:ea typeface="+mn-ea"/>
                <a:cs typeface="+mn-cs"/>
              </a:defRPr>
            </a:lvl4pPr>
            <a:lvl5pPr marL="1371600" indent="0" algn="l" defTabSz="914400" rtl="0" eaLnBrk="1" latinLnBrk="0" hangingPunct="1">
              <a:lnSpc>
                <a:spcPct val="90000"/>
              </a:lnSpc>
              <a:spcBef>
                <a:spcPts val="200"/>
              </a:spcBef>
              <a:spcAft>
                <a:spcPts val="400"/>
              </a:spcAft>
              <a:buClr>
                <a:schemeClr val="accent1"/>
              </a:buClr>
              <a:buFont typeface="Wingdings 3" pitchFamily="18" charset="2"/>
              <a:buNone/>
              <a:defRPr sz="1200" b="1" kern="1200">
                <a:solidFill>
                  <a:schemeClr val="tx1"/>
                </a:solidFill>
                <a:latin typeface="+mn-lt"/>
                <a:ea typeface="+mn-ea"/>
                <a:cs typeface="+mn-cs"/>
              </a:defRPr>
            </a:lvl5pPr>
            <a:lvl6pPr marL="1714500" indent="0" algn="l" defTabSz="914400" rtl="0" eaLnBrk="1" latinLnBrk="0" hangingPunct="1">
              <a:lnSpc>
                <a:spcPct val="90000"/>
              </a:lnSpc>
              <a:spcBef>
                <a:spcPts val="200"/>
              </a:spcBef>
              <a:spcAft>
                <a:spcPts val="400"/>
              </a:spcAft>
              <a:buClr>
                <a:schemeClr val="accent1"/>
              </a:buClr>
              <a:buFont typeface="Wingdings 3" pitchFamily="18" charset="2"/>
              <a:buNone/>
              <a:defRPr sz="1200" b="1" kern="1200">
                <a:solidFill>
                  <a:schemeClr val="tx1"/>
                </a:solidFill>
                <a:latin typeface="+mn-lt"/>
                <a:ea typeface="+mn-ea"/>
                <a:cs typeface="+mn-cs"/>
              </a:defRPr>
            </a:lvl6pPr>
            <a:lvl7pPr marL="2057400" indent="0" algn="l" defTabSz="914400" rtl="0" eaLnBrk="1" latinLnBrk="0" hangingPunct="1">
              <a:lnSpc>
                <a:spcPct val="90000"/>
              </a:lnSpc>
              <a:spcBef>
                <a:spcPts val="200"/>
              </a:spcBef>
              <a:spcAft>
                <a:spcPts val="400"/>
              </a:spcAft>
              <a:buClr>
                <a:schemeClr val="accent1"/>
              </a:buClr>
              <a:buFont typeface="Wingdings 3" pitchFamily="18" charset="2"/>
              <a:buNone/>
              <a:defRPr sz="1200" b="1" kern="1200">
                <a:solidFill>
                  <a:schemeClr val="tx1"/>
                </a:solidFill>
                <a:latin typeface="+mn-lt"/>
                <a:ea typeface="+mn-ea"/>
                <a:cs typeface="+mn-cs"/>
              </a:defRPr>
            </a:lvl7pPr>
            <a:lvl8pPr marL="2400300" indent="0" algn="l" defTabSz="914400" rtl="0" eaLnBrk="1" latinLnBrk="0" hangingPunct="1">
              <a:lnSpc>
                <a:spcPct val="90000"/>
              </a:lnSpc>
              <a:spcBef>
                <a:spcPts val="200"/>
              </a:spcBef>
              <a:spcAft>
                <a:spcPts val="400"/>
              </a:spcAft>
              <a:buClr>
                <a:schemeClr val="accent1"/>
              </a:buClr>
              <a:buFont typeface="Wingdings 3" pitchFamily="18" charset="2"/>
              <a:buNone/>
              <a:defRPr sz="1200" b="1" kern="1200">
                <a:solidFill>
                  <a:schemeClr val="tx1"/>
                </a:solidFill>
                <a:latin typeface="+mn-lt"/>
                <a:ea typeface="+mn-ea"/>
                <a:cs typeface="+mn-cs"/>
              </a:defRPr>
            </a:lvl8pPr>
            <a:lvl9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200" b="1" kern="1200">
                <a:solidFill>
                  <a:schemeClr val="tx1"/>
                </a:solidFill>
                <a:latin typeface="+mn-lt"/>
                <a:ea typeface="+mn-ea"/>
                <a:cs typeface="+mn-cs"/>
              </a:defRPr>
            </a:lvl9pPr>
          </a:lstStyle>
          <a:p>
            <a:pPr fontAlgn="auto"/>
            <a:r>
              <a:rPr lang="en-US" dirty="0" smtClean="0"/>
              <a:t>AVAILABLE IN 3 DIAMETERS</a:t>
            </a:r>
            <a:endParaRPr lang="en-US" altLang="en-US" dirty="0"/>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2" name="Slide Number Placeholder 1"/>
          <p:cNvSpPr>
            <a:spLocks noGrp="1"/>
          </p:cNvSpPr>
          <p:nvPr>
            <p:ph type="sldNum" sz="quarter" idx="12"/>
          </p:nvPr>
        </p:nvSpPr>
        <p:spPr/>
        <p:txBody>
          <a:bodyPr/>
          <a:lstStyle/>
          <a:p>
            <a:fld id="{6D22F896-40B5-4ADD-8801-0D06FADFA095}" type="slidenum">
              <a:rPr lang="en-US" smtClean="0"/>
              <a:t>10</a:t>
            </a:fld>
            <a:endParaRPr lang="en-US" dirty="0"/>
          </a:p>
        </p:txBody>
      </p:sp>
      <p:sp>
        <p:nvSpPr>
          <p:cNvPr id="15" name="Rectangle 14"/>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4"/>
          <p:cNvSpPr>
            <a:spLocks noGrp="1"/>
          </p:cNvSpPr>
          <p:nvPr>
            <p:ph type="body" sz="quarter" idx="3"/>
          </p:nvPr>
        </p:nvSpPr>
        <p:spPr>
          <a:xfrm>
            <a:off x="3334131" y="3765292"/>
            <a:ext cx="2475738" cy="576262"/>
          </a:xfrm>
        </p:spPr>
        <p:txBody>
          <a:bodyPr/>
          <a:lstStyle/>
          <a:p>
            <a:r>
              <a:rPr lang="en-US" dirty="0" smtClean="0"/>
              <a:t>SS Steel 2 ½” Dia.</a:t>
            </a:r>
            <a:endParaRPr lang="en-US" dirty="0"/>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3357" y="4379168"/>
            <a:ext cx="1959532" cy="1609686"/>
          </a:xfrm>
          <a:prstGeom prst="rect">
            <a:avLst/>
          </a:prstGeom>
        </p:spPr>
      </p:pic>
    </p:spTree>
    <p:extLst>
      <p:ext uri="{BB962C8B-B14F-4D97-AF65-F5344CB8AC3E}">
        <p14:creationId xmlns:p14="http://schemas.microsoft.com/office/powerpoint/2010/main" val="3455337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Business Concept</a:t>
            </a:r>
          </a:p>
        </p:txBody>
      </p:sp>
      <p:sp>
        <p:nvSpPr>
          <p:cNvPr id="21507" name="Rectangle 3"/>
          <p:cNvSpPr>
            <a:spLocks noGrp="1" noChangeArrowheads="1"/>
          </p:cNvSpPr>
          <p:nvPr>
            <p:ph idx="1"/>
          </p:nvPr>
        </p:nvSpPr>
        <p:spPr/>
        <p:txBody>
          <a:bodyPr/>
          <a:lstStyle/>
          <a:p>
            <a:r>
              <a:rPr lang="en-US" sz="1800" dirty="0"/>
              <a:t>Backed by civil engineers, marine contractors, project managers, government and state officials. A lack of erosion control is a vital issue among a retaining wall design. One common problem is wall movement in addition to tieback/whaler tension, toe failure, horizontal cracking and panel separation. </a:t>
            </a:r>
            <a:endParaRPr lang="en-US" sz="1800" dirty="0" smtClean="0"/>
          </a:p>
          <a:p>
            <a:r>
              <a:rPr lang="en-US" sz="1800" dirty="0"/>
              <a:t>Weep holes are created to relieve the hydrostatic and hydrodynamic water pressure from behind the wall without causing soil loss and/or sinkholes. It's very important to have access to the erosion control fabric from behind the wall that inevitably will clog and/or deteriorate over time if not properly maintained.</a:t>
            </a:r>
          </a:p>
          <a:p>
            <a:endParaRPr lang="en-US" altLang="en-US"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2" name="Slide Number Placeholder 1"/>
          <p:cNvSpPr>
            <a:spLocks noGrp="1"/>
          </p:cNvSpPr>
          <p:nvPr>
            <p:ph type="sldNum" sz="quarter" idx="12"/>
          </p:nvPr>
        </p:nvSpPr>
        <p:spPr/>
        <p:txBody>
          <a:bodyPr/>
          <a:lstStyle/>
          <a:p>
            <a:fld id="{DB0F4D36-4794-44EC-A983-AFC4FE736250}" type="slidenum">
              <a:rPr lang="en-US" altLang="en-US" smtClean="0"/>
              <a:pPr/>
              <a:t>11</a:t>
            </a:fld>
            <a:endParaRPr lang="en-US" altLang="en-US"/>
          </a:p>
        </p:txBody>
      </p:sp>
      <p:sp>
        <p:nvSpPr>
          <p:cNvPr id="9" name="Rectangle 8"/>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tatic.wixstatic.com/media/801924_7f6ce59cf3e7465593da5a545d5f2d18.jpg_srb_p_691_518_75_22_0.50_1.20_0.00_jpg_sr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0837" y="306103"/>
            <a:ext cx="2485704" cy="18660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000" y="4130249"/>
            <a:ext cx="3418245" cy="2563683"/>
          </a:xfrm>
          <a:prstGeom prst="rect">
            <a:avLst/>
          </a:prstGeom>
        </p:spPr>
      </p:pic>
    </p:spTree>
    <p:extLst>
      <p:ext uri="{BB962C8B-B14F-4D97-AF65-F5344CB8AC3E}">
        <p14:creationId xmlns:p14="http://schemas.microsoft.com/office/powerpoint/2010/main" val="2563598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Business Concept</a:t>
            </a:r>
          </a:p>
        </p:txBody>
      </p:sp>
      <p:sp>
        <p:nvSpPr>
          <p:cNvPr id="21507" name="Rectangle 3"/>
          <p:cNvSpPr>
            <a:spLocks noGrp="1" noChangeArrowheads="1"/>
          </p:cNvSpPr>
          <p:nvPr>
            <p:ph idx="1"/>
          </p:nvPr>
        </p:nvSpPr>
        <p:spPr>
          <a:xfrm>
            <a:off x="768095" y="1981703"/>
            <a:ext cx="7290055" cy="381000"/>
          </a:xfrm>
        </p:spPr>
        <p:txBody>
          <a:bodyPr/>
          <a:lstStyle/>
          <a:p>
            <a:r>
              <a:rPr lang="en-US" dirty="0"/>
              <a:t>GEOTEXTILE FILTRATION AND EROSION CONTROL​​​​​​​​​​​</a:t>
            </a:r>
            <a:endParaRPr lang="en-US" altLang="en-US"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95" y="4817328"/>
            <a:ext cx="5251705" cy="180200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753" y="964501"/>
            <a:ext cx="1898522" cy="107345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057" y="2466661"/>
            <a:ext cx="3745346" cy="218153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95" t="37100" r="595" b="46234"/>
          <a:stretch/>
        </p:blipFill>
        <p:spPr>
          <a:xfrm flipV="1">
            <a:off x="6476999" y="5167630"/>
            <a:ext cx="2419403" cy="209673"/>
          </a:xfrm>
          <a:prstGeom prst="rect">
            <a:avLst/>
          </a:prstGeom>
          <a:effectLst>
            <a:softEdge rad="0"/>
          </a:effectLst>
        </p:spPr>
      </p:pic>
      <p:sp>
        <p:nvSpPr>
          <p:cNvPr id="2" name="Slide Number Placeholder 1"/>
          <p:cNvSpPr>
            <a:spLocks noGrp="1"/>
          </p:cNvSpPr>
          <p:nvPr>
            <p:ph type="sldNum" sz="quarter" idx="12"/>
          </p:nvPr>
        </p:nvSpPr>
        <p:spPr/>
        <p:txBody>
          <a:bodyPr/>
          <a:lstStyle/>
          <a:p>
            <a:fld id="{DB0F4D36-4794-44EC-A983-AFC4FE736250}" type="slidenum">
              <a:rPr lang="en-US" altLang="en-US" smtClean="0"/>
              <a:pPr/>
              <a:t>12</a:t>
            </a:fld>
            <a:endParaRPr lang="en-US" altLang="en-US"/>
          </a:p>
        </p:txBody>
      </p:sp>
      <p:sp>
        <p:nvSpPr>
          <p:cNvPr id="10" name="Rectangle 9"/>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p:cNvSpPr txBox="1">
            <a:spLocks noChangeArrowheads="1"/>
          </p:cNvSpPr>
          <p:nvPr/>
        </p:nvSpPr>
        <p:spPr>
          <a:xfrm>
            <a:off x="609600" y="2517026"/>
            <a:ext cx="4191000" cy="1649996"/>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dirty="0"/>
              <a:t>The media equipped in the JET Filter System is the highly rated </a:t>
            </a:r>
            <a:r>
              <a:rPr lang="en-US" dirty="0" err="1"/>
              <a:t>Mirafi</a:t>
            </a:r>
            <a:r>
              <a:rPr lang="en-US" dirty="0"/>
              <a:t>® Filter-weave FW 300 series. </a:t>
            </a:r>
            <a:endParaRPr lang="en-US" dirty="0" smtClean="0"/>
          </a:p>
          <a:p>
            <a:r>
              <a:rPr lang="en-US" dirty="0" smtClean="0"/>
              <a:t>This </a:t>
            </a:r>
            <a:r>
              <a:rPr lang="en-US" dirty="0"/>
              <a:t>media maintains long-term flow rates in high gradient and dynamic conditions.</a:t>
            </a:r>
          </a:p>
        </p:txBody>
      </p:sp>
    </p:spTree>
    <p:extLst>
      <p:ext uri="{BB962C8B-B14F-4D97-AF65-F5344CB8AC3E}">
        <p14:creationId xmlns:p14="http://schemas.microsoft.com/office/powerpoint/2010/main" val="1870548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Business Concept</a:t>
            </a:r>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911" y="3869167"/>
            <a:ext cx="3172456" cy="237934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4" name="Slide Number Placeholder 3"/>
          <p:cNvSpPr>
            <a:spLocks noGrp="1"/>
          </p:cNvSpPr>
          <p:nvPr>
            <p:ph type="sldNum" sz="quarter" idx="12"/>
          </p:nvPr>
        </p:nvSpPr>
        <p:spPr/>
        <p:txBody>
          <a:bodyPr/>
          <a:lstStyle/>
          <a:p>
            <a:fld id="{DB0F4D36-4794-44EC-A983-AFC4FE736250}" type="slidenum">
              <a:rPr lang="en-US" altLang="en-US" smtClean="0"/>
              <a:pPr/>
              <a:t>13</a:t>
            </a:fld>
            <a:endParaRPr lang="en-US" altLang="en-US"/>
          </a:p>
        </p:txBody>
      </p:sp>
      <p:sp>
        <p:nvSpPr>
          <p:cNvPr id="9" name="Rectangle 8"/>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2391" y="164023"/>
            <a:ext cx="2522410" cy="2095479"/>
          </a:xfrm>
          <a:prstGeom prst="rect">
            <a:avLst/>
          </a:prstGeom>
        </p:spPr>
      </p:pic>
      <p:sp>
        <p:nvSpPr>
          <p:cNvPr id="21507" name="Rectangle 3"/>
          <p:cNvSpPr>
            <a:spLocks noGrp="1" noChangeArrowheads="1"/>
          </p:cNvSpPr>
          <p:nvPr>
            <p:ph idx="1"/>
          </p:nvPr>
        </p:nvSpPr>
        <p:spPr>
          <a:xfrm>
            <a:off x="607888" y="1746399"/>
            <a:ext cx="4794503" cy="4023360"/>
          </a:xfrm>
        </p:spPr>
        <p:txBody>
          <a:bodyPr>
            <a:normAutofit/>
          </a:bodyPr>
          <a:lstStyle/>
          <a:p>
            <a:r>
              <a:rPr lang="en-US" sz="1800" dirty="0"/>
              <a:t>The key component of the flush-mount dewatering JET Filter System is the ability to remove the inner filter cartridge from the front face of any retaining wall design which can be maintained to get the most life expectancy of any wall installed</a:t>
            </a:r>
            <a:r>
              <a:rPr lang="en-US" sz="1800" dirty="0" smtClean="0"/>
              <a:t>.</a:t>
            </a:r>
          </a:p>
          <a:p>
            <a:r>
              <a:rPr lang="en-US" sz="1800" dirty="0"/>
              <a:t>The weep hole systems can be easily installed on any new or existing earth retaining structures.</a:t>
            </a:r>
            <a:endParaRPr lang="en-US" altLang="en-US" sz="1800" dirty="0"/>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8999" t="16389" r="19717" b="11628"/>
          <a:stretch/>
        </p:blipFill>
        <p:spPr>
          <a:xfrm>
            <a:off x="5975223" y="2430559"/>
            <a:ext cx="2571750" cy="3178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8625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dirty="0" smtClean="0"/>
              <a:t>INSTALLATION</a:t>
            </a:r>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480706"/>
            <a:ext cx="3505198" cy="2628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555" name="Rectangle 3"/>
          <p:cNvSpPr>
            <a:spLocks noGrp="1" noChangeArrowheads="1"/>
          </p:cNvSpPr>
          <p:nvPr>
            <p:ph idx="1"/>
          </p:nvPr>
        </p:nvSpPr>
        <p:spPr>
          <a:xfrm>
            <a:off x="417979" y="1835906"/>
            <a:ext cx="4184904" cy="1668286"/>
          </a:xfrm>
        </p:spPr>
        <p:txBody>
          <a:bodyPr>
            <a:normAutofit/>
          </a:bodyPr>
          <a:lstStyle/>
          <a:p>
            <a:pPr>
              <a:buNone/>
            </a:pPr>
            <a:r>
              <a:rPr lang="en-US" sz="1800" dirty="0" smtClean="0"/>
              <a:t> Money </a:t>
            </a:r>
            <a:r>
              <a:rPr lang="en-US" sz="1800" dirty="0"/>
              <a:t>can be saved </a:t>
            </a:r>
            <a:r>
              <a:rPr lang="en-US" sz="1800" dirty="0" smtClean="0"/>
              <a:t>with preventative maintenance</a:t>
            </a:r>
            <a:r>
              <a:rPr lang="en-US" sz="1800" dirty="0"/>
              <a:t>. With the </a:t>
            </a:r>
            <a:r>
              <a:rPr lang="en-US" sz="1800" b="1" dirty="0"/>
              <a:t>JET Filter </a:t>
            </a:r>
            <a:r>
              <a:rPr lang="en-US" sz="1800" dirty="0"/>
              <a:t>installed every </a:t>
            </a:r>
            <a:r>
              <a:rPr lang="en-US" sz="1800" dirty="0" smtClean="0"/>
              <a:t>4-6 </a:t>
            </a:r>
            <a:r>
              <a:rPr lang="en-US" sz="1800" dirty="0"/>
              <a:t>feet </a:t>
            </a:r>
            <a:r>
              <a:rPr lang="en-US" sz="1800" dirty="0" smtClean="0"/>
              <a:t>on center, Water </a:t>
            </a:r>
            <a:r>
              <a:rPr lang="en-US" sz="1800" dirty="0"/>
              <a:t>pressure can be released without taking its valuable soil </a:t>
            </a:r>
            <a:r>
              <a:rPr lang="en-US" sz="1800" dirty="0" smtClean="0"/>
              <a:t>causing </a:t>
            </a:r>
            <a:r>
              <a:rPr lang="en-US" sz="1800" dirty="0"/>
              <a:t>erosion or sink holes.</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3" name="TextBox 2"/>
          <p:cNvSpPr txBox="1"/>
          <p:nvPr/>
        </p:nvSpPr>
        <p:spPr>
          <a:xfrm>
            <a:off x="4895995" y="4502020"/>
            <a:ext cx="3954063" cy="923330"/>
          </a:xfrm>
          <a:prstGeom prst="rect">
            <a:avLst/>
          </a:prstGeom>
          <a:noFill/>
        </p:spPr>
        <p:txBody>
          <a:bodyPr wrap="square" rtlCol="0">
            <a:spAutoFit/>
          </a:bodyPr>
          <a:lstStyle/>
          <a:p>
            <a:pPr>
              <a:buNone/>
            </a:pPr>
            <a:r>
              <a:rPr lang="en-US" dirty="0">
                <a:latin typeface="+mn-lt"/>
              </a:rPr>
              <a:t>This flush mount system is easily installed and maintained from the </a:t>
            </a:r>
            <a:r>
              <a:rPr lang="en-US" dirty="0" smtClean="0">
                <a:latin typeface="+mn-lt"/>
              </a:rPr>
              <a:t>face side </a:t>
            </a:r>
            <a:r>
              <a:rPr lang="en-US" dirty="0">
                <a:latin typeface="+mn-lt"/>
              </a:rPr>
              <a:t>of </a:t>
            </a:r>
            <a:r>
              <a:rPr lang="en-US" dirty="0" smtClean="0">
                <a:latin typeface="+mn-lt"/>
              </a:rPr>
              <a:t>the </a:t>
            </a:r>
            <a:r>
              <a:rPr lang="en-US" dirty="0">
                <a:latin typeface="+mn-lt"/>
              </a:rPr>
              <a:t>wall for a comparatively low cost.</a:t>
            </a:r>
          </a:p>
        </p:txBody>
      </p:sp>
      <p:sp>
        <p:nvSpPr>
          <p:cNvPr id="6" name="Slide Number Placeholder 5"/>
          <p:cNvSpPr>
            <a:spLocks noGrp="1"/>
          </p:cNvSpPr>
          <p:nvPr>
            <p:ph type="sldNum" sz="quarter" idx="12"/>
          </p:nvPr>
        </p:nvSpPr>
        <p:spPr/>
        <p:txBody>
          <a:bodyPr/>
          <a:lstStyle/>
          <a:p>
            <a:fld id="{DB0F4D36-4794-44EC-A983-AFC4FE736250}" type="slidenum">
              <a:rPr lang="en-US" altLang="en-US" smtClean="0"/>
              <a:pPr/>
              <a:t>14</a:t>
            </a:fld>
            <a:endParaRPr lang="en-US" altLang="en-US"/>
          </a:p>
        </p:txBody>
      </p:sp>
      <p:sp>
        <p:nvSpPr>
          <p:cNvPr id="9" name="Rectangle 8"/>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893" y="1099534"/>
            <a:ext cx="4084084" cy="3063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424567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dirty="0" smtClean="0"/>
              <a:t>INSTALLATION</a:t>
            </a:r>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990682"/>
            <a:ext cx="3657599" cy="2743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555" name="Rectangle 3"/>
          <p:cNvSpPr>
            <a:spLocks noGrp="1" noChangeArrowheads="1"/>
          </p:cNvSpPr>
          <p:nvPr>
            <p:ph idx="1"/>
          </p:nvPr>
        </p:nvSpPr>
        <p:spPr>
          <a:xfrm>
            <a:off x="533400" y="2084831"/>
            <a:ext cx="4267200" cy="2182369"/>
          </a:xfrm>
        </p:spPr>
        <p:txBody>
          <a:bodyPr>
            <a:normAutofit/>
          </a:bodyPr>
          <a:lstStyle/>
          <a:p>
            <a:pPr marL="91440" lvl="1" indent="-91440">
              <a:spcBef>
                <a:spcPts val="1200"/>
              </a:spcBef>
              <a:spcAft>
                <a:spcPts val="200"/>
              </a:spcAft>
              <a:buSzPct val="100000"/>
              <a:buNone/>
            </a:pPr>
            <a:r>
              <a:rPr lang="en-US" sz="1800" dirty="0" smtClean="0"/>
              <a:t> The </a:t>
            </a:r>
            <a:r>
              <a:rPr lang="en-US" sz="1800" dirty="0"/>
              <a:t>JET Filter System is unique in its design to prevent erosion of backfill materials caused by transport of the fill material fines through the </a:t>
            </a:r>
            <a:r>
              <a:rPr lang="en-US" sz="1800" dirty="0" smtClean="0"/>
              <a:t>Earth Retaining Structure </a:t>
            </a:r>
            <a:r>
              <a:rPr lang="en-US" sz="1800" dirty="0"/>
              <a:t>weep holes and/or panel seams. </a:t>
            </a:r>
            <a:r>
              <a:rPr lang="en-US" sz="1800" dirty="0" smtClean="0"/>
              <a:t>The </a:t>
            </a:r>
            <a:r>
              <a:rPr lang="en-US" sz="1800" dirty="0"/>
              <a:t>hydrodynamic pressure of perched </a:t>
            </a:r>
            <a:r>
              <a:rPr lang="en-US" sz="1800" dirty="0" smtClean="0"/>
              <a:t>water </a:t>
            </a:r>
            <a:r>
              <a:rPr lang="en-US" sz="1800" dirty="0"/>
              <a:t>and </a:t>
            </a:r>
            <a:r>
              <a:rPr lang="en-US" sz="1800" dirty="0" smtClean="0"/>
              <a:t>seepage </a:t>
            </a:r>
            <a:r>
              <a:rPr lang="en-US" sz="1800" dirty="0"/>
              <a:t>water causes loss of landfill without the proper </a:t>
            </a:r>
            <a:r>
              <a:rPr lang="en-US" sz="1800" dirty="0" smtClean="0"/>
              <a:t>erosion </a:t>
            </a:r>
            <a:r>
              <a:rPr lang="en-US" sz="1800" dirty="0"/>
              <a:t>control </a:t>
            </a:r>
            <a:r>
              <a:rPr lang="en-US" sz="1800" dirty="0" smtClean="0"/>
              <a:t>system</a:t>
            </a:r>
            <a:r>
              <a:rPr lang="en-US" sz="1800" dirty="0"/>
              <a:t>.</a:t>
            </a:r>
          </a:p>
          <a:p>
            <a:pPr>
              <a:buNone/>
            </a:pPr>
            <a:endParaRPr lang="en-US" sz="1800"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3" name="TextBox 2"/>
          <p:cNvSpPr txBox="1"/>
          <p:nvPr/>
        </p:nvSpPr>
        <p:spPr>
          <a:xfrm>
            <a:off x="533400" y="4421859"/>
            <a:ext cx="3954063" cy="646331"/>
          </a:xfrm>
          <a:prstGeom prst="rect">
            <a:avLst/>
          </a:prstGeom>
          <a:noFill/>
        </p:spPr>
        <p:txBody>
          <a:bodyPr wrap="square" rtlCol="0">
            <a:spAutoFit/>
          </a:bodyPr>
          <a:lstStyle/>
          <a:p>
            <a:pPr>
              <a:buNone/>
            </a:pPr>
            <a:r>
              <a:rPr lang="en-US" dirty="0">
                <a:latin typeface="+mn-lt"/>
              </a:rPr>
              <a:t>The JET Filter System </a:t>
            </a:r>
            <a:r>
              <a:rPr lang="en-US" dirty="0" smtClean="0">
                <a:latin typeface="+mn-lt"/>
              </a:rPr>
              <a:t>relieves </a:t>
            </a:r>
            <a:r>
              <a:rPr lang="en-US" dirty="0">
                <a:latin typeface="+mn-lt"/>
              </a:rPr>
              <a:t>this pressure and has an </a:t>
            </a:r>
            <a:r>
              <a:rPr lang="en-US" dirty="0" smtClean="0">
                <a:latin typeface="+mn-lt"/>
              </a:rPr>
              <a:t>unlimited </a:t>
            </a:r>
            <a:r>
              <a:rPr lang="en-US" dirty="0">
                <a:latin typeface="+mn-lt"/>
              </a:rPr>
              <a:t>design life.</a:t>
            </a:r>
          </a:p>
        </p:txBody>
      </p:sp>
      <p:sp>
        <p:nvSpPr>
          <p:cNvPr id="6" name="Slide Number Placeholder 5"/>
          <p:cNvSpPr>
            <a:spLocks noGrp="1"/>
          </p:cNvSpPr>
          <p:nvPr>
            <p:ph type="sldNum" sz="quarter" idx="12"/>
          </p:nvPr>
        </p:nvSpPr>
        <p:spPr/>
        <p:txBody>
          <a:bodyPr/>
          <a:lstStyle/>
          <a:p>
            <a:fld id="{DB0F4D36-4794-44EC-A983-AFC4FE736250}" type="slidenum">
              <a:rPr lang="en-US" altLang="en-US" smtClean="0"/>
              <a:pPr/>
              <a:t>15</a:t>
            </a:fld>
            <a:endParaRPr lang="en-US" altLang="en-US"/>
          </a:p>
        </p:txBody>
      </p:sp>
      <p:sp>
        <p:nvSpPr>
          <p:cNvPr id="9" name="Rectangle 8"/>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297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dirty="0"/>
              <a:t>Market Summary</a:t>
            </a:r>
          </a:p>
        </p:txBody>
      </p:sp>
      <p:sp>
        <p:nvSpPr>
          <p:cNvPr id="19459" name="Rectangle 3"/>
          <p:cNvSpPr>
            <a:spLocks noGrp="1" noChangeArrowheads="1"/>
          </p:cNvSpPr>
          <p:nvPr>
            <p:ph idx="1"/>
          </p:nvPr>
        </p:nvSpPr>
        <p:spPr>
          <a:xfrm>
            <a:off x="784194" y="1828800"/>
            <a:ext cx="7290055" cy="4343400"/>
          </a:xfrm>
        </p:spPr>
        <p:txBody>
          <a:bodyPr>
            <a:noAutofit/>
          </a:bodyPr>
          <a:lstStyle/>
          <a:p>
            <a:pPr marL="0" indent="0" algn="ctr">
              <a:lnSpc>
                <a:spcPct val="50000"/>
              </a:lnSpc>
              <a:buNone/>
            </a:pPr>
            <a:r>
              <a:rPr lang="en-US" sz="1800" b="1" dirty="0" smtClean="0"/>
              <a:t>  </a:t>
            </a:r>
            <a:r>
              <a:rPr lang="en-US" b="1" dirty="0" smtClean="0"/>
              <a:t>TRANSPORTATION</a:t>
            </a:r>
            <a:r>
              <a:rPr lang="en-US" b="1" dirty="0"/>
              <a:t>  •  MARINE •  RAIL  •  </a:t>
            </a:r>
            <a:r>
              <a:rPr lang="en-US" b="1" dirty="0" smtClean="0"/>
              <a:t>RESERVOIR</a:t>
            </a:r>
          </a:p>
          <a:p>
            <a:pPr marL="0" indent="0">
              <a:lnSpc>
                <a:spcPct val="50000"/>
              </a:lnSpc>
              <a:buNone/>
            </a:pPr>
            <a:r>
              <a:rPr lang="en-US" altLang="en-US" sz="1800" dirty="0" smtClean="0"/>
              <a:t>Bridge, Marine, Rail, Landscaping Infrastructure such as</a:t>
            </a:r>
          </a:p>
          <a:p>
            <a:pPr marL="0" indent="0">
              <a:lnSpc>
                <a:spcPct val="50000"/>
              </a:lnSpc>
              <a:buNone/>
            </a:pPr>
            <a:endParaRPr lang="en-US" altLang="en-US" sz="1800" dirty="0" smtClean="0"/>
          </a:p>
          <a:p>
            <a:pPr>
              <a:lnSpc>
                <a:spcPct val="50000"/>
              </a:lnSpc>
              <a:buFont typeface="Wingdings" panose="05000000000000000000" pitchFamily="2" charset="2"/>
              <a:buChar char="ü"/>
            </a:pPr>
            <a:r>
              <a:rPr lang="en-US" altLang="en-US" sz="1800" dirty="0" smtClean="0"/>
              <a:t>Bridge Abutments &amp; Wing Walls</a:t>
            </a:r>
          </a:p>
          <a:p>
            <a:pPr>
              <a:lnSpc>
                <a:spcPct val="50000"/>
              </a:lnSpc>
              <a:buFont typeface="Wingdings" panose="05000000000000000000" pitchFamily="2" charset="2"/>
              <a:buChar char="ü"/>
            </a:pPr>
            <a:r>
              <a:rPr lang="en-US" altLang="en-US" sz="1800" dirty="0" smtClean="0"/>
              <a:t>MSE Retaining Walls</a:t>
            </a:r>
          </a:p>
          <a:p>
            <a:pPr>
              <a:lnSpc>
                <a:spcPct val="50000"/>
              </a:lnSpc>
              <a:buFont typeface="Wingdings" panose="05000000000000000000" pitchFamily="2" charset="2"/>
              <a:buChar char="ü"/>
            </a:pPr>
            <a:r>
              <a:rPr lang="en-US" altLang="en-US" sz="1800" dirty="0" smtClean="0"/>
              <a:t>Steel Sheet Piling</a:t>
            </a:r>
          </a:p>
          <a:p>
            <a:pPr>
              <a:lnSpc>
                <a:spcPct val="50000"/>
              </a:lnSpc>
              <a:buFont typeface="Wingdings" panose="05000000000000000000" pitchFamily="2" charset="2"/>
              <a:buChar char="ü"/>
            </a:pPr>
            <a:r>
              <a:rPr lang="en-US" altLang="en-US" sz="1800" dirty="0" smtClean="0"/>
              <a:t>Vinyl Sheet Piling</a:t>
            </a:r>
          </a:p>
          <a:p>
            <a:pPr>
              <a:lnSpc>
                <a:spcPct val="50000"/>
              </a:lnSpc>
              <a:buFont typeface="Wingdings" panose="05000000000000000000" pitchFamily="2" charset="2"/>
              <a:buChar char="ü"/>
            </a:pPr>
            <a:r>
              <a:rPr lang="en-US" altLang="en-US" sz="1800" dirty="0" smtClean="0"/>
              <a:t>Concrete Seawalls</a:t>
            </a:r>
          </a:p>
          <a:p>
            <a:pPr>
              <a:lnSpc>
                <a:spcPct val="50000"/>
              </a:lnSpc>
              <a:buFont typeface="Wingdings" panose="05000000000000000000" pitchFamily="2" charset="2"/>
              <a:buChar char="ü"/>
            </a:pPr>
            <a:r>
              <a:rPr lang="en-US" altLang="en-US" sz="1800" dirty="0" smtClean="0"/>
              <a:t>Wooden Bulkheads</a:t>
            </a:r>
          </a:p>
          <a:p>
            <a:pPr>
              <a:lnSpc>
                <a:spcPct val="50000"/>
              </a:lnSpc>
              <a:buFont typeface="Wingdings" panose="05000000000000000000" pitchFamily="2" charset="2"/>
              <a:buChar char="ü"/>
            </a:pPr>
            <a:r>
              <a:rPr lang="en-US" altLang="en-US" sz="1800" dirty="0" smtClean="0"/>
              <a:t>Aluminum/Composite Sheet Piling</a:t>
            </a:r>
          </a:p>
          <a:p>
            <a:pPr>
              <a:lnSpc>
                <a:spcPct val="50000"/>
              </a:lnSpc>
              <a:buFont typeface="Wingdings" panose="05000000000000000000" pitchFamily="2" charset="2"/>
              <a:buChar char="ü"/>
            </a:pPr>
            <a:r>
              <a:rPr lang="en-US" altLang="en-US" sz="1800" dirty="0" smtClean="0"/>
              <a:t>Highway/Pavement Drainage</a:t>
            </a:r>
          </a:p>
          <a:p>
            <a:pPr>
              <a:lnSpc>
                <a:spcPct val="50000"/>
              </a:lnSpc>
              <a:buFont typeface="Wingdings" panose="05000000000000000000" pitchFamily="2" charset="2"/>
              <a:buChar char="ü"/>
            </a:pPr>
            <a:r>
              <a:rPr lang="en-US" altLang="en-US" sz="1800" dirty="0" smtClean="0"/>
              <a:t>Concrete Detention Basin</a:t>
            </a:r>
            <a:endParaRPr lang="en-US" altLang="en-US" sz="1800"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628900"/>
            <a:ext cx="4377475" cy="3283106"/>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3" name="Slide Number Placeholder 2"/>
          <p:cNvSpPr>
            <a:spLocks noGrp="1"/>
          </p:cNvSpPr>
          <p:nvPr>
            <p:ph type="sldNum" sz="quarter" idx="12"/>
          </p:nvPr>
        </p:nvSpPr>
        <p:spPr/>
        <p:txBody>
          <a:bodyPr/>
          <a:lstStyle/>
          <a:p>
            <a:fld id="{DB0F4D36-4794-44EC-A983-AFC4FE736250}" type="slidenum">
              <a:rPr lang="en-US" altLang="en-US" smtClean="0"/>
              <a:pPr/>
              <a:t>16</a:t>
            </a:fld>
            <a:endParaRPr lang="en-US" altLang="en-US"/>
          </a:p>
        </p:txBody>
      </p:sp>
      <p:sp>
        <p:nvSpPr>
          <p:cNvPr id="8" name="Rectangle 7"/>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smtClean="0"/>
              <a:t>COMING SOON</a:t>
            </a:r>
            <a:endParaRPr lang="en-US" altLang="en-US" dirty="0"/>
          </a:p>
        </p:txBody>
      </p:sp>
      <p:sp>
        <p:nvSpPr>
          <p:cNvPr id="2" name="Slide Number Placeholder 1"/>
          <p:cNvSpPr>
            <a:spLocks noGrp="1"/>
          </p:cNvSpPr>
          <p:nvPr>
            <p:ph type="sldNum" sz="quarter" idx="12"/>
          </p:nvPr>
        </p:nvSpPr>
        <p:spPr/>
        <p:txBody>
          <a:bodyPr/>
          <a:lstStyle/>
          <a:p>
            <a:fld id="{DB0F4D36-4794-44EC-A983-AFC4FE736250}" type="slidenum">
              <a:rPr lang="en-US" altLang="en-US" smtClean="0"/>
              <a:pPr/>
              <a:t>17</a:t>
            </a:fld>
            <a:endParaRPr lang="en-US" alt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p:cNvSpPr>
            <a:spLocks noGrp="1" noChangeArrowheads="1"/>
          </p:cNvSpPr>
          <p:nvPr>
            <p:ph idx="1"/>
          </p:nvPr>
        </p:nvSpPr>
        <p:spPr>
          <a:xfrm>
            <a:off x="339144" y="5470453"/>
            <a:ext cx="7290055" cy="381000"/>
          </a:xfrm>
        </p:spPr>
        <p:txBody>
          <a:bodyPr/>
          <a:lstStyle/>
          <a:p>
            <a:r>
              <a:rPr lang="en-US" dirty="0"/>
              <a:t>Bio-Treatment Catch Basin Storm </a:t>
            </a:r>
            <a:r>
              <a:rPr lang="en-US" dirty="0" smtClean="0"/>
              <a:t>Water Filter (4”dia. Outlet)​​​​​​​​​​​</a:t>
            </a:r>
            <a:endParaRPr lang="en-US" alt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084832"/>
            <a:ext cx="4644019" cy="26115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5122" y="587461"/>
            <a:ext cx="3537130" cy="19890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3482" y="3298510"/>
            <a:ext cx="3562973" cy="20035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4113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dirty="0" smtClean="0"/>
              <a:t>ReFERENCES</a:t>
            </a:r>
            <a:endParaRPr lang="en-US" altLang="en-US" dirty="0"/>
          </a:p>
        </p:txBody>
      </p:sp>
      <p:sp>
        <p:nvSpPr>
          <p:cNvPr id="25603" name="Rectangle 3"/>
          <p:cNvSpPr>
            <a:spLocks noGrp="1" noChangeArrowheads="1"/>
          </p:cNvSpPr>
          <p:nvPr>
            <p:ph idx="1"/>
          </p:nvPr>
        </p:nvSpPr>
        <p:spPr>
          <a:xfrm>
            <a:off x="580794" y="1632778"/>
            <a:ext cx="4261104" cy="5136796"/>
          </a:xfrm>
        </p:spPr>
        <p:txBody>
          <a:bodyPr>
            <a:normAutofit fontScale="92500" lnSpcReduction="10000"/>
          </a:bodyPr>
          <a:lstStyle/>
          <a:p>
            <a:r>
              <a:rPr lang="en-US" altLang="en-US" dirty="0" smtClean="0"/>
              <a:t>List of approval applications/projects</a:t>
            </a:r>
          </a:p>
          <a:p>
            <a:pPr lvl="1"/>
            <a:r>
              <a:rPr lang="en-US" altLang="en-US" sz="1500" dirty="0" smtClean="0"/>
              <a:t>Missouri Dept. of Transportation</a:t>
            </a:r>
          </a:p>
          <a:p>
            <a:pPr lvl="1"/>
            <a:r>
              <a:rPr lang="en-US" altLang="en-US" sz="1500" dirty="0" smtClean="0"/>
              <a:t>Alaska Dept. of Transportation</a:t>
            </a:r>
            <a:endParaRPr lang="en-US" altLang="en-US" sz="1500" dirty="0"/>
          </a:p>
          <a:p>
            <a:pPr lvl="1"/>
            <a:r>
              <a:rPr lang="en-US" altLang="en-US" sz="1500" dirty="0" smtClean="0"/>
              <a:t>Indiana Dept. of Transportation</a:t>
            </a:r>
          </a:p>
          <a:p>
            <a:pPr lvl="1"/>
            <a:r>
              <a:rPr lang="en-US" altLang="en-US" sz="1500" dirty="0" smtClean="0"/>
              <a:t>Nebraska </a:t>
            </a:r>
            <a:r>
              <a:rPr lang="en-US" altLang="en-US" sz="1500" dirty="0"/>
              <a:t>Dept. of Transportation</a:t>
            </a:r>
          </a:p>
          <a:p>
            <a:pPr lvl="1"/>
            <a:r>
              <a:rPr lang="en-US" altLang="en-US" sz="1500" dirty="0" smtClean="0"/>
              <a:t>Michigan </a:t>
            </a:r>
            <a:r>
              <a:rPr lang="en-US" altLang="en-US" sz="1500" dirty="0"/>
              <a:t>Dept. of Transportation</a:t>
            </a:r>
          </a:p>
          <a:p>
            <a:pPr lvl="1"/>
            <a:r>
              <a:rPr lang="en-US" altLang="en-US" sz="1500" dirty="0" smtClean="0"/>
              <a:t>Colorado </a:t>
            </a:r>
            <a:r>
              <a:rPr lang="en-US" altLang="en-US" sz="1500" dirty="0"/>
              <a:t>Dept. of Transportation</a:t>
            </a:r>
          </a:p>
          <a:p>
            <a:pPr lvl="1"/>
            <a:r>
              <a:rPr lang="en-US" altLang="en-US" sz="1500" dirty="0" smtClean="0"/>
              <a:t>Texas </a:t>
            </a:r>
            <a:r>
              <a:rPr lang="en-US" altLang="en-US" sz="1500" dirty="0"/>
              <a:t>Dept. of Transportation</a:t>
            </a:r>
          </a:p>
          <a:p>
            <a:pPr lvl="1"/>
            <a:r>
              <a:rPr lang="en-US" altLang="en-US" sz="1500" dirty="0" smtClean="0"/>
              <a:t>Illinois </a:t>
            </a:r>
            <a:r>
              <a:rPr lang="en-US" altLang="en-US" sz="1500" dirty="0"/>
              <a:t>Dept. of </a:t>
            </a:r>
            <a:r>
              <a:rPr lang="en-US" altLang="en-US" sz="1500" dirty="0" smtClean="0"/>
              <a:t>Transportation</a:t>
            </a:r>
          </a:p>
          <a:p>
            <a:pPr lvl="1"/>
            <a:r>
              <a:rPr lang="en-US" altLang="en-US" sz="1500" dirty="0" smtClean="0"/>
              <a:t>Maine </a:t>
            </a:r>
            <a:r>
              <a:rPr lang="en-US" altLang="en-US" sz="1500" dirty="0"/>
              <a:t>Dept. of </a:t>
            </a:r>
            <a:r>
              <a:rPr lang="en-US" altLang="en-US" sz="1500" dirty="0" smtClean="0"/>
              <a:t>Transportation</a:t>
            </a:r>
          </a:p>
          <a:p>
            <a:pPr lvl="1"/>
            <a:r>
              <a:rPr lang="en-US" altLang="en-US" sz="1500" dirty="0" smtClean="0"/>
              <a:t>Virginia </a:t>
            </a:r>
            <a:r>
              <a:rPr lang="en-US" altLang="en-US" sz="1500" dirty="0"/>
              <a:t>Dept. of </a:t>
            </a:r>
            <a:r>
              <a:rPr lang="en-US" altLang="en-US" sz="1500" dirty="0" smtClean="0"/>
              <a:t>Transportation</a:t>
            </a:r>
          </a:p>
          <a:p>
            <a:pPr lvl="1"/>
            <a:r>
              <a:rPr lang="en-US" altLang="en-US" sz="1500" dirty="0" smtClean="0"/>
              <a:t>Pennsylvania Dept. of Transportation</a:t>
            </a:r>
          </a:p>
          <a:p>
            <a:pPr lvl="1"/>
            <a:r>
              <a:rPr lang="en-US" altLang="en-US" sz="1500" dirty="0" smtClean="0"/>
              <a:t>New Hampshire </a:t>
            </a:r>
            <a:r>
              <a:rPr lang="en-US" altLang="en-US" sz="1500" dirty="0"/>
              <a:t>Dept. of </a:t>
            </a:r>
            <a:r>
              <a:rPr lang="en-US" altLang="en-US" sz="1500" dirty="0" smtClean="0"/>
              <a:t>Transportation</a:t>
            </a:r>
          </a:p>
          <a:p>
            <a:pPr lvl="1"/>
            <a:r>
              <a:rPr lang="en-US" altLang="en-US" sz="1500" dirty="0" smtClean="0"/>
              <a:t>Federal Highway Administration</a:t>
            </a:r>
          </a:p>
          <a:p>
            <a:pPr lvl="1"/>
            <a:r>
              <a:rPr lang="en-US" altLang="en-US" sz="1500" dirty="0" smtClean="0"/>
              <a:t>National Park Service</a:t>
            </a:r>
          </a:p>
          <a:p>
            <a:pPr lvl="1"/>
            <a:r>
              <a:rPr lang="en-US" altLang="en-US" sz="1500" dirty="0" smtClean="0"/>
              <a:t>Army Corps of Engineers</a:t>
            </a:r>
          </a:p>
          <a:p>
            <a:pPr lvl="1"/>
            <a:r>
              <a:rPr lang="en-US" altLang="en-US" sz="1500" dirty="0" smtClean="0"/>
              <a:t>USDA/NRCS</a:t>
            </a:r>
          </a:p>
          <a:p>
            <a:pPr lvl="1"/>
            <a:r>
              <a:rPr lang="en-US" altLang="en-US" sz="1500" b="1" dirty="0" smtClean="0"/>
              <a:t>Florida Power &amp; Light</a:t>
            </a:r>
          </a:p>
          <a:p>
            <a:pPr lvl="1"/>
            <a:r>
              <a:rPr lang="en-US" altLang="en-US" sz="1500" dirty="0" smtClean="0"/>
              <a:t>North Carolina Wildlife Resources Commission</a:t>
            </a:r>
          </a:p>
          <a:p>
            <a:pPr lvl="1"/>
            <a:r>
              <a:rPr lang="en-US" altLang="en-US" sz="1500" dirty="0"/>
              <a:t>CSX Rail</a:t>
            </a:r>
          </a:p>
          <a:p>
            <a:pPr lvl="1"/>
            <a:endParaRPr lang="en-US" altLang="en-US" sz="1400" dirty="0" smtClean="0"/>
          </a:p>
          <a:p>
            <a:pPr lvl="1"/>
            <a:endParaRPr lang="en-US" altLang="en-US" dirty="0" smtClean="0"/>
          </a:p>
          <a:p>
            <a:pPr lvl="1"/>
            <a:endParaRPr lang="en-US" altLang="en-US" dirty="0"/>
          </a:p>
          <a:p>
            <a:pPr lvl="1"/>
            <a:endParaRPr lang="en-US" altLang="en-US" dirty="0"/>
          </a:p>
          <a:p>
            <a:pPr lvl="1"/>
            <a:endParaRPr lang="en-US" altLang="en-US" dirty="0"/>
          </a:p>
        </p:txBody>
      </p:sp>
      <p:sp>
        <p:nvSpPr>
          <p:cNvPr id="2" name="Slide Number Placeholder 1"/>
          <p:cNvSpPr>
            <a:spLocks noGrp="1"/>
          </p:cNvSpPr>
          <p:nvPr>
            <p:ph type="sldNum" sz="quarter" idx="12"/>
          </p:nvPr>
        </p:nvSpPr>
        <p:spPr/>
        <p:txBody>
          <a:bodyPr/>
          <a:lstStyle/>
          <a:p>
            <a:fld id="{DB0F4D36-4794-44EC-A983-AFC4FE736250}" type="slidenum">
              <a:rPr lang="en-US" altLang="en-US" smtClean="0"/>
              <a:pPr/>
              <a:t>18</a:t>
            </a:fld>
            <a:endParaRPr lang="en-US"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4578738" y="1557136"/>
            <a:ext cx="4261104" cy="4990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fontAlgn="auto"/>
            <a:endParaRPr lang="en-US" altLang="en-US" dirty="0" smtClean="0"/>
          </a:p>
          <a:p>
            <a:pPr lvl="1" fontAlgn="auto"/>
            <a:r>
              <a:rPr lang="en-US" altLang="en-US" sz="1400" b="1" dirty="0" smtClean="0"/>
              <a:t>Southwest Florida Water Management District</a:t>
            </a:r>
          </a:p>
          <a:p>
            <a:pPr lvl="1" fontAlgn="auto"/>
            <a:r>
              <a:rPr lang="en-US" altLang="en-US" sz="1400" b="1" dirty="0" smtClean="0"/>
              <a:t>St. Johns River Water Management District</a:t>
            </a:r>
          </a:p>
          <a:p>
            <a:pPr lvl="1" fontAlgn="auto"/>
            <a:r>
              <a:rPr lang="en-US" altLang="en-US" sz="1400" b="1" dirty="0" smtClean="0"/>
              <a:t>Pinellas County FL Utilities Dept. of Solid Waste</a:t>
            </a:r>
          </a:p>
          <a:p>
            <a:pPr lvl="1" fontAlgn="auto"/>
            <a:r>
              <a:rPr lang="en-US" altLang="en-US" sz="1400" dirty="0" smtClean="0"/>
              <a:t>Tennessee Valley Authority</a:t>
            </a:r>
          </a:p>
          <a:p>
            <a:pPr lvl="1" fontAlgn="auto"/>
            <a:r>
              <a:rPr lang="en-US" altLang="en-US" sz="1400" b="1" dirty="0" smtClean="0"/>
              <a:t>Walt Disney Golf Courses</a:t>
            </a:r>
          </a:p>
          <a:p>
            <a:pPr lvl="1" fontAlgn="auto"/>
            <a:r>
              <a:rPr lang="en-US" altLang="en-US" sz="1400" dirty="0" smtClean="0"/>
              <a:t>Port of Houston Texas</a:t>
            </a:r>
          </a:p>
          <a:p>
            <a:pPr lvl="1"/>
            <a:r>
              <a:rPr lang="en-US" altLang="en-US" sz="1400" dirty="0"/>
              <a:t>North Carolina Wildlife Resources Commission</a:t>
            </a:r>
          </a:p>
          <a:p>
            <a:pPr lvl="1" fontAlgn="auto"/>
            <a:r>
              <a:rPr lang="en-US" altLang="en-US" sz="1400" dirty="0" err="1" smtClean="0"/>
              <a:t>Waterview</a:t>
            </a:r>
            <a:r>
              <a:rPr lang="en-US" altLang="en-US" sz="1400" dirty="0" smtClean="0"/>
              <a:t> Connection New Zealand</a:t>
            </a:r>
          </a:p>
          <a:p>
            <a:pPr lvl="1" fontAlgn="auto"/>
            <a:r>
              <a:rPr lang="en-US" altLang="en-US" sz="1400" dirty="0" smtClean="0"/>
              <a:t>Imperial Oil</a:t>
            </a:r>
          </a:p>
          <a:p>
            <a:pPr lvl="1" fontAlgn="auto"/>
            <a:r>
              <a:rPr lang="en-US" altLang="en-US" sz="1400" dirty="0" smtClean="0"/>
              <a:t>Exxon Oil</a:t>
            </a:r>
          </a:p>
          <a:p>
            <a:pPr lvl="1" fontAlgn="auto"/>
            <a:r>
              <a:rPr lang="en-US" altLang="en-US" sz="1400" dirty="0" smtClean="0"/>
              <a:t>Mosman Council Sydney Australia</a:t>
            </a:r>
          </a:p>
          <a:p>
            <a:pPr lvl="1" fontAlgn="auto"/>
            <a:r>
              <a:rPr lang="en-US" altLang="en-US" sz="1400" dirty="0" smtClean="0"/>
              <a:t>Canada Bridge King’s Highway 7/401</a:t>
            </a:r>
          </a:p>
          <a:p>
            <a:pPr lvl="1" fontAlgn="auto"/>
            <a:r>
              <a:rPr lang="en-US" altLang="en-US" sz="1400" dirty="0" smtClean="0"/>
              <a:t>Michigan City Port Authority</a:t>
            </a:r>
          </a:p>
          <a:p>
            <a:pPr lvl="1" fontAlgn="auto"/>
            <a:r>
              <a:rPr lang="en-US" altLang="en-US" sz="1400" b="1" dirty="0" smtClean="0"/>
              <a:t>City of Lake Park Florida</a:t>
            </a:r>
          </a:p>
          <a:p>
            <a:pPr lvl="1" fontAlgn="auto"/>
            <a:r>
              <a:rPr lang="en-US" altLang="en-US" sz="1400" dirty="0" smtClean="0"/>
              <a:t>City of Salisbury Maryland</a:t>
            </a:r>
          </a:p>
          <a:p>
            <a:pPr lvl="1" fontAlgn="auto"/>
            <a:r>
              <a:rPr lang="en-US" altLang="en-US" sz="1400" b="1" dirty="0" smtClean="0"/>
              <a:t>City of Orlando Florida</a:t>
            </a:r>
          </a:p>
          <a:p>
            <a:pPr lvl="1" fontAlgn="auto"/>
            <a:r>
              <a:rPr lang="en-US" altLang="en-US" sz="1400" dirty="0" smtClean="0"/>
              <a:t>City of Dallas Texas</a:t>
            </a:r>
          </a:p>
          <a:p>
            <a:pPr lvl="1" fontAlgn="auto"/>
            <a:endParaRPr lang="en-US" altLang="en-US" sz="1400" dirty="0" smtClean="0"/>
          </a:p>
          <a:p>
            <a:pPr lvl="1" fontAlgn="auto"/>
            <a:endParaRPr lang="en-US" altLang="en-US" sz="1400" dirty="0" smtClean="0"/>
          </a:p>
          <a:p>
            <a:pPr lvl="1" fontAlgn="auto"/>
            <a:endParaRPr lang="en-US" altLang="en-US" sz="1400" dirty="0" smtClean="0"/>
          </a:p>
          <a:p>
            <a:pPr lvl="1" fontAlgn="auto"/>
            <a:endParaRPr lang="en-US" altLang="en-US" dirty="0" smtClean="0"/>
          </a:p>
          <a:p>
            <a:pPr lvl="1" fontAlgn="auto"/>
            <a:endParaRPr lang="en-US" altLang="en-US" dirty="0" smtClean="0"/>
          </a:p>
          <a:p>
            <a:pPr lvl="1" fontAlgn="auto"/>
            <a:endParaRPr lang="en-US" altLang="en-US" dirty="0" smtClean="0"/>
          </a:p>
          <a:p>
            <a:pPr lvl="1" fontAlgn="auto"/>
            <a:endParaRPr lang="en-US" altLang="en-US" dirty="0"/>
          </a:p>
        </p:txBody>
      </p:sp>
      <p:sp>
        <p:nvSpPr>
          <p:cNvPr id="9" name="Rectangle 8"/>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ponsoring Organiz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952" y="263601"/>
            <a:ext cx="1528314" cy="146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715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smtClean="0"/>
              <a:t>CONTACT</a:t>
            </a:r>
            <a:endParaRPr lang="en-US" altLang="en-US" dirty="0"/>
          </a:p>
        </p:txBody>
      </p:sp>
      <p:pic>
        <p:nvPicPr>
          <p:cNvPr id="11"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4" name="Slide Number Placeholder 3"/>
          <p:cNvSpPr>
            <a:spLocks noGrp="1"/>
          </p:cNvSpPr>
          <p:nvPr>
            <p:ph type="sldNum" sz="quarter" idx="12"/>
          </p:nvPr>
        </p:nvSpPr>
        <p:spPr/>
        <p:txBody>
          <a:bodyPr/>
          <a:lstStyle/>
          <a:p>
            <a:fld id="{DB0F4D36-4794-44EC-A983-AFC4FE736250}" type="slidenum">
              <a:rPr lang="en-US" altLang="en-US" smtClean="0"/>
              <a:pPr/>
              <a:t>19</a:t>
            </a:fld>
            <a:endParaRPr lang="en-US" altLang="en-US"/>
          </a:p>
        </p:txBody>
      </p:sp>
      <p:sp>
        <p:nvSpPr>
          <p:cNvPr id="13" name="Rectangle 3"/>
          <p:cNvSpPr txBox="1">
            <a:spLocks noChangeArrowheads="1"/>
          </p:cNvSpPr>
          <p:nvPr/>
        </p:nvSpPr>
        <p:spPr>
          <a:xfrm>
            <a:off x="3583193" y="1172298"/>
            <a:ext cx="5531830" cy="796812"/>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fontAlgn="auto">
              <a:lnSpc>
                <a:spcPct val="100000"/>
              </a:lnSpc>
              <a:spcBef>
                <a:spcPts val="600"/>
              </a:spcBef>
              <a:spcAft>
                <a:spcPts val="0"/>
              </a:spcAft>
            </a:pPr>
            <a:r>
              <a:rPr lang="en-US" i="1" dirty="0" smtClean="0"/>
              <a:t>“Contact us today for your Dewatering Solutions”</a:t>
            </a:r>
            <a:endParaRPr lang="en-US" altLang="en-US" i="1" dirty="0" smtClean="0"/>
          </a:p>
        </p:txBody>
      </p:sp>
      <p:sp>
        <p:nvSpPr>
          <p:cNvPr id="15" name="Rectangle 3"/>
          <p:cNvSpPr txBox="1">
            <a:spLocks noChangeArrowheads="1"/>
          </p:cNvSpPr>
          <p:nvPr/>
        </p:nvSpPr>
        <p:spPr>
          <a:xfrm>
            <a:off x="2362200" y="5773510"/>
            <a:ext cx="4038600" cy="492580"/>
          </a:xfrm>
          <a:prstGeom prst="rect">
            <a:avLst/>
          </a:prstGeom>
        </p:spPr>
        <p:txBody>
          <a:bodyPr vert="horz" lIns="45720" tIns="45720" rIns="45720" bIns="4572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lnSpc>
                <a:spcPct val="100000"/>
              </a:lnSpc>
              <a:spcBef>
                <a:spcPts val="600"/>
              </a:spcBef>
              <a:spcAft>
                <a:spcPts val="0"/>
              </a:spcAft>
            </a:pPr>
            <a:r>
              <a:rPr lang="en-US" sz="4800" dirty="0" smtClean="0"/>
              <a:t>800-475-2029</a:t>
            </a:r>
          </a:p>
          <a:p>
            <a:pPr fontAlgn="auto">
              <a:lnSpc>
                <a:spcPct val="100000"/>
              </a:lnSpc>
              <a:spcBef>
                <a:spcPts val="600"/>
              </a:spcBef>
              <a:spcAft>
                <a:spcPts val="0"/>
              </a:spcAft>
            </a:pPr>
            <a:endParaRPr lang="en-US" altLang="en-US" dirty="0"/>
          </a:p>
          <a:p>
            <a:pPr fontAlgn="auto">
              <a:lnSpc>
                <a:spcPct val="100000"/>
              </a:lnSpc>
              <a:spcBef>
                <a:spcPts val="600"/>
              </a:spcBef>
              <a:spcAft>
                <a:spcPts val="0"/>
              </a:spcAft>
            </a:pPr>
            <a:endParaRPr lang="en-US" altLang="en-US" dirty="0" smtClean="0"/>
          </a:p>
        </p:txBody>
      </p:sp>
      <p:sp>
        <p:nvSpPr>
          <p:cNvPr id="17" name="Rectangle 16"/>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351" y="3185654"/>
            <a:ext cx="5427544" cy="2009019"/>
          </a:xfrm>
          <a:prstGeom prst="rect">
            <a:avLst/>
          </a:prstGeom>
          <a:ln>
            <a:noFill/>
          </a:ln>
          <a:effectLst>
            <a:outerShdw blurRad="190500" algn="tl" rotWithShape="0">
              <a:srgbClr val="000000">
                <a:alpha val="70000"/>
              </a:srgbClr>
            </a:outerShdw>
          </a:effectLst>
        </p:spPr>
      </p:pic>
      <p:sp>
        <p:nvSpPr>
          <p:cNvPr id="18" name="Rectangle 17"/>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45657" y="5380567"/>
            <a:ext cx="3245504" cy="369332"/>
          </a:xfrm>
          <a:prstGeom prst="rect">
            <a:avLst/>
          </a:prstGeom>
        </p:spPr>
        <p:txBody>
          <a:bodyPr wrap="none">
            <a:spAutoFit/>
          </a:bodyPr>
          <a:lstStyle/>
          <a:p>
            <a:r>
              <a:rPr lang="en-US" dirty="0" smtClean="0"/>
              <a:t>Web: www.jetfiltersystem.com</a:t>
            </a:r>
            <a:endParaRPr lang="en-US" dirty="0"/>
          </a:p>
        </p:txBody>
      </p:sp>
      <p:sp>
        <p:nvSpPr>
          <p:cNvPr id="19" name="Rectangle 3"/>
          <p:cNvSpPr txBox="1">
            <a:spLocks noChangeArrowheads="1"/>
          </p:cNvSpPr>
          <p:nvPr/>
        </p:nvSpPr>
        <p:spPr>
          <a:xfrm>
            <a:off x="768096" y="2084832"/>
            <a:ext cx="6102858" cy="796812"/>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fontAlgn="auto">
              <a:lnSpc>
                <a:spcPct val="100000"/>
              </a:lnSpc>
              <a:spcBef>
                <a:spcPts val="600"/>
              </a:spcBef>
              <a:spcAft>
                <a:spcPts val="0"/>
              </a:spcAft>
            </a:pPr>
            <a:r>
              <a:rPr lang="en-US" dirty="0" smtClean="0"/>
              <a:t>Failure </a:t>
            </a:r>
            <a:r>
              <a:rPr lang="en-US" dirty="0"/>
              <a:t>to provide weep hole relief could result in devastation ~ wall </a:t>
            </a:r>
            <a:r>
              <a:rPr lang="en-US" dirty="0" smtClean="0"/>
              <a:t>failure</a:t>
            </a:r>
            <a:endParaRPr lang="en-US" altLang="en-US" i="1" dirty="0" smtClean="0"/>
          </a:p>
        </p:txBody>
      </p:sp>
    </p:spTree>
    <p:extLst>
      <p:ext uri="{BB962C8B-B14F-4D97-AF65-F5344CB8AC3E}">
        <p14:creationId xmlns:p14="http://schemas.microsoft.com/office/powerpoint/2010/main" val="411764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0F4D36-4794-44EC-A983-AFC4FE736250}" type="slidenum">
              <a:rPr lang="en-US" altLang="en-US" smtClean="0"/>
              <a:pPr/>
              <a:t>2</a:t>
            </a:fld>
            <a:endParaRPr lang="en-US" alt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09" y="1069775"/>
            <a:ext cx="8463741" cy="4763876"/>
          </a:xfrm>
          <a:prstGeom prst="rect">
            <a:avLst/>
          </a:prstGeom>
          <a:ln>
            <a:noFill/>
          </a:ln>
          <a:effectLst>
            <a:outerShdw blurRad="190500" algn="tl" rotWithShape="0">
              <a:srgbClr val="000000">
                <a:alpha val="70000"/>
              </a:srgbClr>
            </a:outerShdw>
          </a:effectLst>
        </p:spPr>
      </p:pic>
      <p:sp>
        <p:nvSpPr>
          <p:cNvPr id="3" name="Rectangle 2"/>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0F4D36-4794-44EC-A983-AFC4FE736250}" type="slidenum">
              <a:rPr lang="en-US" altLang="en-US" smtClean="0"/>
              <a:pPr/>
              <a:t>3</a:t>
            </a:fld>
            <a:endParaRPr lang="en-US" alt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10" y="1069775"/>
            <a:ext cx="8463739" cy="4763876"/>
          </a:xfrm>
          <a:prstGeom prst="rect">
            <a:avLst/>
          </a:prstGeom>
          <a:ln>
            <a:noFill/>
          </a:ln>
          <a:effectLst>
            <a:outerShdw blurRad="190500" algn="tl" rotWithShape="0">
              <a:srgbClr val="000000">
                <a:alpha val="70000"/>
              </a:srgbClr>
            </a:outerShdw>
          </a:effectLst>
        </p:spPr>
      </p:pic>
      <p:sp>
        <p:nvSpPr>
          <p:cNvPr id="3" name="Rectangle 2"/>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0482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0F4D36-4794-44EC-A983-AFC4FE736250}" type="slidenum">
              <a:rPr lang="en-US" altLang="en-US" smtClean="0"/>
              <a:pPr/>
              <a:t>4</a:t>
            </a:fld>
            <a:endParaRPr lang="en-US" alt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09" y="1069775"/>
            <a:ext cx="8463741" cy="4763876"/>
          </a:xfrm>
          <a:prstGeom prst="rect">
            <a:avLst/>
          </a:prstGeom>
          <a:ln>
            <a:noFill/>
          </a:ln>
          <a:effectLst>
            <a:outerShdw blurRad="190500" algn="tl" rotWithShape="0">
              <a:srgbClr val="000000">
                <a:alpha val="70000"/>
              </a:srgbClr>
            </a:outerShdw>
          </a:effectLst>
        </p:spPr>
      </p:pic>
      <p:sp>
        <p:nvSpPr>
          <p:cNvPr id="3" name="Rectangle 2"/>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311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smtClean="0"/>
              <a:t>COMMON ISSUES</a:t>
            </a:r>
            <a:endParaRPr lang="en-US" altLang="en-US" dirty="0"/>
          </a:p>
        </p:txBody>
      </p:sp>
      <p:pic>
        <p:nvPicPr>
          <p:cNvPr id="11"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3">
            <a:extLst>
              <a:ext uri="{28A0092B-C50C-407E-A947-70E740481C1C}">
                <a14:useLocalDpi xmlns:a14="http://schemas.microsoft.com/office/drawing/2010/main" val="0"/>
              </a:ext>
            </a:extLst>
          </a:blip>
          <a:stretch>
            <a:fillRect/>
          </a:stretch>
        </p:blipFill>
        <p:spPr>
          <a:xfrm>
            <a:off x="381000" y="2214473"/>
            <a:ext cx="5138450" cy="371861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4" name="Slide Number Placeholder 3"/>
          <p:cNvSpPr>
            <a:spLocks noGrp="1"/>
          </p:cNvSpPr>
          <p:nvPr>
            <p:ph type="sldNum" sz="quarter" idx="12"/>
          </p:nvPr>
        </p:nvSpPr>
        <p:spPr/>
        <p:txBody>
          <a:bodyPr/>
          <a:lstStyle/>
          <a:p>
            <a:fld id="{DB0F4D36-4794-44EC-A983-AFC4FE736250}" type="slidenum">
              <a:rPr lang="en-US" altLang="en-US" smtClean="0"/>
              <a:pPr/>
              <a:t>5</a:t>
            </a:fld>
            <a:endParaRPr lang="en-US" altLang="en-US"/>
          </a:p>
        </p:txBody>
      </p:sp>
      <p:sp>
        <p:nvSpPr>
          <p:cNvPr id="13" name="Rectangle 3"/>
          <p:cNvSpPr txBox="1">
            <a:spLocks noChangeArrowheads="1"/>
          </p:cNvSpPr>
          <p:nvPr/>
        </p:nvSpPr>
        <p:spPr>
          <a:xfrm>
            <a:off x="5638800" y="1020053"/>
            <a:ext cx="3766422" cy="83820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dirty="0"/>
              <a:t>The vast majority of retaining structure failures occur due to the build-up of excessive hydrostatic (water) pressures due to either a lack of adequate drainage or impermeability of the backfill materials</a:t>
            </a:r>
            <a:r>
              <a:rPr lang="en-US" dirty="0" smtClean="0"/>
              <a:t>.</a:t>
            </a:r>
          </a:p>
          <a:p>
            <a:r>
              <a:rPr lang="en-US" dirty="0"/>
              <a:t>Ports, Harbors and Marinas experience extreme rising and falling water levels and intense storms that cause groundwater to build up behind the wall.  Structures that don’t have an adequate drainage system have increased hydrostatic pressure causing additional stress on the structure.</a:t>
            </a:r>
          </a:p>
          <a:p>
            <a:endParaRPr lang="en-US" dirty="0"/>
          </a:p>
        </p:txBody>
      </p:sp>
      <p:sp>
        <p:nvSpPr>
          <p:cNvPr id="17" name="Rectangle 16"/>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smtClean="0"/>
              <a:t>COMMON ISSUES</a:t>
            </a:r>
            <a:endParaRPr lang="en-US" altLang="en-US" dirty="0"/>
          </a:p>
        </p:txBody>
      </p:sp>
      <p:pic>
        <p:nvPicPr>
          <p:cNvPr id="11"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3">
            <a:extLst>
              <a:ext uri="{28A0092B-C50C-407E-A947-70E740481C1C}">
                <a14:useLocalDpi xmlns:a14="http://schemas.microsoft.com/office/drawing/2010/main" val="0"/>
              </a:ext>
            </a:extLst>
          </a:blip>
          <a:stretch>
            <a:fillRect/>
          </a:stretch>
        </p:blipFill>
        <p:spPr>
          <a:xfrm>
            <a:off x="768096" y="2301185"/>
            <a:ext cx="2614556" cy="371861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4" name="Slide Number Placeholder 3"/>
          <p:cNvSpPr>
            <a:spLocks noGrp="1"/>
          </p:cNvSpPr>
          <p:nvPr>
            <p:ph type="sldNum" sz="quarter" idx="12"/>
          </p:nvPr>
        </p:nvSpPr>
        <p:spPr/>
        <p:txBody>
          <a:bodyPr/>
          <a:lstStyle/>
          <a:p>
            <a:fld id="{DB0F4D36-4794-44EC-A983-AFC4FE736250}" type="slidenum">
              <a:rPr lang="en-US" altLang="en-US" smtClean="0"/>
              <a:pPr/>
              <a:t>6</a:t>
            </a:fld>
            <a:endParaRPr lang="en-US" altLang="en-US"/>
          </a:p>
        </p:txBody>
      </p:sp>
      <p:sp>
        <p:nvSpPr>
          <p:cNvPr id="13" name="Rectangle 3"/>
          <p:cNvSpPr txBox="1">
            <a:spLocks noChangeArrowheads="1"/>
          </p:cNvSpPr>
          <p:nvPr/>
        </p:nvSpPr>
        <p:spPr>
          <a:xfrm>
            <a:off x="6705600" y="1896927"/>
            <a:ext cx="2167675" cy="1649996"/>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dirty="0"/>
              <a:t>Filtration and drainage are a vital part of designing Earth Retaining Structures including coastal retaining walls, bridge abutments</a:t>
            </a:r>
            <a:r>
              <a:rPr lang="en-US" dirty="0" smtClean="0"/>
              <a:t>, storm water channels, and all types of sheet piles etc</a:t>
            </a:r>
            <a:r>
              <a:rPr lang="en-US" dirty="0"/>
              <a:t>.</a:t>
            </a:r>
          </a:p>
        </p:txBody>
      </p:sp>
      <p:sp>
        <p:nvSpPr>
          <p:cNvPr id="17" name="Rectangle 16"/>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2350" y="1633999"/>
            <a:ext cx="2634187" cy="197564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2350" y="4191000"/>
            <a:ext cx="2634186" cy="19756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2273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smtClean="0"/>
              <a:t>COMMON PROBLEMS</a:t>
            </a:r>
            <a:endParaRPr lang="en-US" altLang="en-US"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862" y="3617375"/>
            <a:ext cx="3579693" cy="20035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905000"/>
            <a:ext cx="4114800" cy="4114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2" name="Slide Number Placeholder 1"/>
          <p:cNvSpPr>
            <a:spLocks noGrp="1"/>
          </p:cNvSpPr>
          <p:nvPr>
            <p:ph type="sldNum" sz="quarter" idx="12"/>
          </p:nvPr>
        </p:nvSpPr>
        <p:spPr/>
        <p:txBody>
          <a:bodyPr/>
          <a:lstStyle/>
          <a:p>
            <a:fld id="{DB0F4D36-4794-44EC-A983-AFC4FE736250}" type="slidenum">
              <a:rPr lang="en-US" altLang="en-US" smtClean="0"/>
              <a:pPr/>
              <a:t>7</a:t>
            </a:fld>
            <a:endParaRPr lang="en-US" altLang="en-US"/>
          </a:p>
        </p:txBody>
      </p:sp>
      <p:sp>
        <p:nvSpPr>
          <p:cNvPr id="10" name="Rectangle 9"/>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2862" y="238637"/>
            <a:ext cx="3537130" cy="26720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dirty="0" smtClean="0"/>
              <a:t>ENGINEERING SOLUTIONS</a:t>
            </a:r>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9903" y="3052199"/>
            <a:ext cx="1768014" cy="2514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3555" name="Rectangle 3"/>
          <p:cNvSpPr>
            <a:spLocks noGrp="1" noChangeArrowheads="1"/>
          </p:cNvSpPr>
          <p:nvPr>
            <p:ph idx="1"/>
          </p:nvPr>
        </p:nvSpPr>
        <p:spPr>
          <a:xfrm>
            <a:off x="164900" y="2000503"/>
            <a:ext cx="3983367" cy="3725686"/>
          </a:xfrm>
        </p:spPr>
        <p:txBody>
          <a:bodyPr>
            <a:noAutofit/>
          </a:bodyPr>
          <a:lstStyle/>
          <a:p>
            <a:r>
              <a:rPr lang="en-US" dirty="0"/>
              <a:t>The standard </a:t>
            </a:r>
            <a:r>
              <a:rPr lang="en-US" dirty="0" smtClean="0"/>
              <a:t>retaining/seawall </a:t>
            </a:r>
            <a:r>
              <a:rPr lang="en-US" dirty="0"/>
              <a:t>consists of a steel reinforced </a:t>
            </a:r>
            <a:r>
              <a:rPr lang="en-US" dirty="0" smtClean="0"/>
              <a:t>concrete </a:t>
            </a:r>
            <a:r>
              <a:rPr lang="en-US" dirty="0"/>
              <a:t>slab or sheet piling driven into the soil </a:t>
            </a:r>
            <a:r>
              <a:rPr lang="en-US" dirty="0" smtClean="0"/>
              <a:t>or foundation.  </a:t>
            </a:r>
            <a:r>
              <a:rPr lang="en-US" dirty="0"/>
              <a:t>If the </a:t>
            </a:r>
            <a:r>
              <a:rPr lang="en-US" dirty="0" smtClean="0"/>
              <a:t>waterside/foundation </a:t>
            </a:r>
            <a:r>
              <a:rPr lang="en-US" dirty="0"/>
              <a:t>soil is washed or dredged </a:t>
            </a:r>
            <a:r>
              <a:rPr lang="en-US" dirty="0" smtClean="0"/>
              <a:t>away, </a:t>
            </a:r>
            <a:r>
              <a:rPr lang="en-US" dirty="0"/>
              <a:t>the bottom of the wall may </a:t>
            </a:r>
            <a:r>
              <a:rPr lang="en-US" dirty="0" smtClean="0"/>
              <a:t>slide outward resulting </a:t>
            </a:r>
            <a:r>
              <a:rPr lang="en-US" dirty="0"/>
              <a:t>in collapse of the entire wall. The top of the wall is held in a vertical position by steel tie rods led back to heavy </a:t>
            </a:r>
            <a:r>
              <a:rPr lang="en-US" dirty="0" smtClean="0"/>
              <a:t>concrete </a:t>
            </a:r>
            <a:r>
              <a:rPr lang="en-US" dirty="0"/>
              <a:t>blocks called dead men. Over time, these steel rods corrode this, combined with the hydrostatic pressure of perched water, </a:t>
            </a:r>
            <a:r>
              <a:rPr lang="en-US" dirty="0" smtClean="0"/>
              <a:t>may result </a:t>
            </a:r>
            <a:r>
              <a:rPr lang="en-US" dirty="0"/>
              <a:t>in </a:t>
            </a:r>
            <a:r>
              <a:rPr lang="en-US" dirty="0" smtClean="0"/>
              <a:t>wall movement and ultimately failure.</a:t>
            </a:r>
            <a:endParaRPr lang="en-US" alt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sp>
        <p:nvSpPr>
          <p:cNvPr id="6" name="Slide Number Placeholder 5"/>
          <p:cNvSpPr>
            <a:spLocks noGrp="1"/>
          </p:cNvSpPr>
          <p:nvPr>
            <p:ph type="sldNum" sz="quarter" idx="12"/>
          </p:nvPr>
        </p:nvSpPr>
        <p:spPr/>
        <p:txBody>
          <a:bodyPr/>
          <a:lstStyle/>
          <a:p>
            <a:fld id="{DB0F4D36-4794-44EC-A983-AFC4FE736250}" type="slidenum">
              <a:rPr lang="en-US" altLang="en-US" smtClean="0"/>
              <a:pPr/>
              <a:t>8</a:t>
            </a:fld>
            <a:endParaRPr lang="en-US" alt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475" y="3497614"/>
            <a:ext cx="2336800" cy="175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6964" y="227346"/>
            <a:ext cx="3254382" cy="24407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9248" y="2492062"/>
            <a:ext cx="1911420" cy="1433565"/>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5786" y="2488826"/>
            <a:ext cx="1915734" cy="143680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59" y="2655642"/>
            <a:ext cx="3665897" cy="2680729"/>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786" y="4330801"/>
            <a:ext cx="2066981" cy="124120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9248" y="4237832"/>
            <a:ext cx="1902853" cy="1427140"/>
          </a:xfrm>
          <a:prstGeom prst="rect">
            <a:avLst/>
          </a:prstGeom>
          <a:ln>
            <a:noFill/>
          </a:ln>
          <a:effectLst>
            <a:outerShdw blurRad="190500" algn="tl" rotWithShape="0">
              <a:srgbClr val="000000">
                <a:alpha val="70000"/>
              </a:srgbClr>
            </a:outerShdw>
          </a:effectLst>
        </p:spPr>
      </p:pic>
      <p:sp>
        <p:nvSpPr>
          <p:cNvPr id="9" name="TextBox 8"/>
          <p:cNvSpPr txBox="1"/>
          <p:nvPr/>
        </p:nvSpPr>
        <p:spPr>
          <a:xfrm>
            <a:off x="711304" y="4951401"/>
            <a:ext cx="2646943" cy="369332"/>
          </a:xfrm>
          <a:prstGeom prst="rect">
            <a:avLst/>
          </a:prstGeom>
          <a:noFill/>
        </p:spPr>
        <p:txBody>
          <a:bodyPr wrap="none" rtlCol="0">
            <a:spAutoFit/>
          </a:bodyPr>
          <a:lstStyle/>
          <a:p>
            <a:r>
              <a:rPr lang="en-US" dirty="0" smtClean="0"/>
              <a:t>www.jetfiltersystem.com</a:t>
            </a:r>
            <a:endParaRPr lang="en-US" dirty="0"/>
          </a:p>
        </p:txBody>
      </p:sp>
      <p:sp>
        <p:nvSpPr>
          <p:cNvPr id="10" name="TextBox 9"/>
          <p:cNvSpPr txBox="1"/>
          <p:nvPr/>
        </p:nvSpPr>
        <p:spPr>
          <a:xfrm>
            <a:off x="482959" y="5336371"/>
            <a:ext cx="3174641" cy="646331"/>
          </a:xfrm>
          <a:prstGeom prst="rect">
            <a:avLst/>
          </a:prstGeom>
          <a:noFill/>
        </p:spPr>
        <p:txBody>
          <a:bodyPr wrap="square" rtlCol="0">
            <a:spAutoFit/>
          </a:bodyPr>
          <a:lstStyle/>
          <a:p>
            <a:r>
              <a:rPr lang="en-US" dirty="0" smtClean="0">
                <a:latin typeface="+mn-lt"/>
              </a:rPr>
              <a:t>Based: Illinois USA</a:t>
            </a:r>
          </a:p>
          <a:p>
            <a:r>
              <a:rPr lang="en-US" dirty="0" smtClean="0">
                <a:latin typeface="+mn-lt"/>
              </a:rPr>
              <a:t>An Illinois Corporation Est: 2005</a:t>
            </a:r>
            <a:endParaRPr lang="en-US" dirty="0">
              <a:latin typeface="+mn-lt"/>
            </a:endParaRPr>
          </a:p>
        </p:txBody>
      </p:sp>
      <p:sp>
        <p:nvSpPr>
          <p:cNvPr id="13" name="Rectangle 2"/>
          <p:cNvSpPr>
            <a:spLocks noGrp="1" noChangeArrowheads="1"/>
          </p:cNvSpPr>
          <p:nvPr>
            <p:ph type="title"/>
          </p:nvPr>
        </p:nvSpPr>
        <p:spPr>
          <a:xfrm>
            <a:off x="768096" y="403520"/>
            <a:ext cx="7290054" cy="1499616"/>
          </a:xfrm>
        </p:spPr>
        <p:txBody>
          <a:bodyPr/>
          <a:lstStyle/>
          <a:p>
            <a:r>
              <a:rPr lang="en-US" altLang="en-US" dirty="0" smtClean="0"/>
              <a:t>MANUFACTURING</a:t>
            </a:r>
            <a:endParaRPr lang="en-US" altLang="en-US" dirty="0"/>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595" t="37100" r="595" b="46234"/>
          <a:stretch/>
        </p:blipFill>
        <p:spPr>
          <a:xfrm>
            <a:off x="2851023" y="6423178"/>
            <a:ext cx="3124200" cy="270754"/>
          </a:xfrm>
          <a:prstGeom prst="rect">
            <a:avLst/>
          </a:prstGeom>
          <a:effectLst>
            <a:softEdge rad="0"/>
          </a:effec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92988" y="6019800"/>
            <a:ext cx="1480287" cy="4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1304" y="1540811"/>
            <a:ext cx="8120274" cy="923330"/>
          </a:xfrm>
          <a:prstGeom prst="rect">
            <a:avLst/>
          </a:prstGeom>
        </p:spPr>
        <p:txBody>
          <a:bodyPr wrap="square">
            <a:spAutoFit/>
          </a:bodyPr>
          <a:lstStyle/>
          <a:p>
            <a:r>
              <a:rPr lang="en-US" dirty="0">
                <a:latin typeface="+mn-lt"/>
              </a:rPr>
              <a:t>Our state-of-the-art facility teamed with MSI and D-M Manufacturing, JET Filter System, LLC can improve the products manufacture ability through the application of advanced technology and automation, by reducing cost.</a:t>
            </a:r>
            <a:endParaRPr lang="en-US" altLang="en-US" dirty="0">
              <a:latin typeface="+mn-lt"/>
            </a:endParaRPr>
          </a:p>
        </p:txBody>
      </p:sp>
      <p:sp>
        <p:nvSpPr>
          <p:cNvPr id="2" name="Slide Number Placeholder 1"/>
          <p:cNvSpPr>
            <a:spLocks noGrp="1"/>
          </p:cNvSpPr>
          <p:nvPr>
            <p:ph type="sldNum" sz="quarter" idx="12"/>
          </p:nvPr>
        </p:nvSpPr>
        <p:spPr/>
        <p:txBody>
          <a:bodyPr/>
          <a:lstStyle/>
          <a:p>
            <a:fld id="{C6956C25-9055-40AC-B21C-55477A76FB1A}" type="slidenum">
              <a:rPr lang="en-US" altLang="en-US" smtClean="0"/>
              <a:pPr/>
              <a:t>9</a:t>
            </a:fld>
            <a:endParaRPr lang="en-US" altLang="en-US"/>
          </a:p>
        </p:txBody>
      </p:sp>
      <p:sp>
        <p:nvSpPr>
          <p:cNvPr id="18" name="Rectangle 17"/>
          <p:cNvSpPr/>
          <p:nvPr/>
        </p:nvSpPr>
        <p:spPr>
          <a:xfrm>
            <a:off x="0" y="-1"/>
            <a:ext cx="9144000" cy="8106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585216"/>
            <a:ext cx="9144000" cy="22543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599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 fill="hold"/>
                                        <p:tgtEl>
                                          <p:spTgt spid="4"/>
                                        </p:tgtEl>
                                        <p:attrNameLst>
                                          <p:attrName>ppt_x</p:attrName>
                                        </p:attrNameLst>
                                      </p:cBhvr>
                                      <p:tavLst>
                                        <p:tav tm="0">
                                          <p:val>
                                            <p:strVal val="#ppt_x"/>
                                          </p:val>
                                        </p:tav>
                                        <p:tav tm="100000">
                                          <p:val>
                                            <p:strVal val="#ppt_x"/>
                                          </p:val>
                                        </p:tav>
                                      </p:tavLst>
                                    </p:anim>
                                    <p:anim calcmode="lin" valueType="num">
                                      <p:cBhvr additive="base">
                                        <p:cTn id="14" dur="250" fill="hold"/>
                                        <p:tgtEl>
                                          <p:spTgt spid="4"/>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0" presetClass="entr" presetSubtype="0" fill="hold"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 and White Pushpins Design Template">
  <a:themeElements>
    <a:clrScheme name="Black and White Pushpins Design Template 11">
      <a:dk1>
        <a:srgbClr val="005A58"/>
      </a:dk1>
      <a:lt1>
        <a:srgbClr val="FFFFFF"/>
      </a:lt1>
      <a:dk2>
        <a:srgbClr val="4BB7B7"/>
      </a:dk2>
      <a:lt2>
        <a:srgbClr val="99CCFF"/>
      </a:lt2>
      <a:accent1>
        <a:srgbClr val="586F9E"/>
      </a:accent1>
      <a:accent2>
        <a:srgbClr val="4A24A8"/>
      </a:accent2>
      <a:accent3>
        <a:srgbClr val="B1D8D8"/>
      </a:accent3>
      <a:accent4>
        <a:srgbClr val="DADADA"/>
      </a:accent4>
      <a:accent5>
        <a:srgbClr val="B4BBCC"/>
      </a:accent5>
      <a:accent6>
        <a:srgbClr val="422098"/>
      </a:accent6>
      <a:hlink>
        <a:srgbClr val="CCECFF"/>
      </a:hlink>
      <a:folHlink>
        <a:srgbClr val="B2B2B2"/>
      </a:folHlink>
    </a:clrScheme>
    <a:fontScheme name="Black and White Pushpins Design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ack and White Pushpins Design Template 1">
        <a:dk1>
          <a:srgbClr val="5C1F00"/>
        </a:dk1>
        <a:lt1>
          <a:srgbClr val="FFFFFF"/>
        </a:lt1>
        <a:dk2>
          <a:srgbClr val="E55555"/>
        </a:dk2>
        <a:lt2>
          <a:srgbClr val="DFD293"/>
        </a:lt2>
        <a:accent1>
          <a:srgbClr val="CC3300"/>
        </a:accent1>
        <a:accent2>
          <a:srgbClr val="BE7960"/>
        </a:accent2>
        <a:accent3>
          <a:srgbClr val="F0B4B4"/>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ck and White Pushpins Design Template 2">
        <a:dk1>
          <a:srgbClr val="2D2015"/>
        </a:dk1>
        <a:lt1>
          <a:srgbClr val="FFFFFF"/>
        </a:lt1>
        <a:dk2>
          <a:srgbClr val="9C8D66"/>
        </a:dk2>
        <a:lt2>
          <a:srgbClr val="DFC08D"/>
        </a:lt2>
        <a:accent1>
          <a:srgbClr val="8C7B70"/>
        </a:accent1>
        <a:accent2>
          <a:srgbClr val="8F5F2F"/>
        </a:accent2>
        <a:accent3>
          <a:srgbClr val="CBC5B8"/>
        </a:accent3>
        <a:accent4>
          <a:srgbClr val="DADADA"/>
        </a:accent4>
        <a:accent5>
          <a:srgbClr val="C5BFBB"/>
        </a:accent5>
        <a:accent6>
          <a:srgbClr val="81552A"/>
        </a:accent6>
        <a:hlink>
          <a:srgbClr val="CCB400"/>
        </a:hlink>
        <a:folHlink>
          <a:srgbClr val="ADBABB"/>
        </a:folHlink>
      </a:clrScheme>
      <a:clrMap bg1="dk2" tx1="lt1" bg2="dk1" tx2="lt2" accent1="accent1" accent2="accent2" accent3="accent3" accent4="accent4" accent5="accent5" accent6="accent6" hlink="hlink" folHlink="folHlink"/>
    </a:extraClrScheme>
    <a:extraClrScheme>
      <a:clrScheme name="Black and White Pushpins Design Template 3">
        <a:dk1>
          <a:srgbClr val="C0C0C0"/>
        </a:dk1>
        <a:lt1>
          <a:srgbClr val="FFFFFF"/>
        </a:lt1>
        <a:dk2>
          <a:srgbClr val="000000"/>
        </a:dk2>
        <a:lt2>
          <a:srgbClr val="333333"/>
        </a:lt2>
        <a:accent1>
          <a:srgbClr val="5F5F5F"/>
        </a:accent1>
        <a:accent2>
          <a:srgbClr val="DDDDDD"/>
        </a:accent2>
        <a:accent3>
          <a:srgbClr val="FFFFFF"/>
        </a:accent3>
        <a:accent4>
          <a:srgbClr val="A4A4A4"/>
        </a:accent4>
        <a:accent5>
          <a:srgbClr val="B6B6B6"/>
        </a:accent5>
        <a:accent6>
          <a:srgbClr val="C8C8C8"/>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Black and White Pushpins Design Template 4">
        <a:dk1>
          <a:srgbClr val="003366"/>
        </a:dk1>
        <a:lt1>
          <a:srgbClr val="FFFFFF"/>
        </a:lt1>
        <a:dk2>
          <a:srgbClr val="42A5F0"/>
        </a:dk2>
        <a:lt2>
          <a:srgbClr val="3399FF"/>
        </a:lt2>
        <a:accent1>
          <a:srgbClr val="4880B8"/>
        </a:accent1>
        <a:accent2>
          <a:srgbClr val="00B000"/>
        </a:accent2>
        <a:accent3>
          <a:srgbClr val="B0CFF6"/>
        </a:accent3>
        <a:accent4>
          <a:srgbClr val="DADADA"/>
        </a:accent4>
        <a:accent5>
          <a:srgbClr val="B1C0D8"/>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ck and White Pushpins Design Template 5">
        <a:dk1>
          <a:srgbClr val="336699"/>
        </a:dk1>
        <a:lt1>
          <a:srgbClr val="FFFFFF"/>
        </a:lt1>
        <a:dk2>
          <a:srgbClr val="DDDDDD"/>
        </a:dk2>
        <a:lt2>
          <a:srgbClr val="B2C8D8"/>
        </a:lt2>
        <a:accent1>
          <a:srgbClr val="1F62C5"/>
        </a:accent1>
        <a:accent2>
          <a:srgbClr val="468A4B"/>
        </a:accent2>
        <a:accent3>
          <a:srgbClr val="EBEBEB"/>
        </a:accent3>
        <a:accent4>
          <a:srgbClr val="DADADA"/>
        </a:accent4>
        <a:accent5>
          <a:srgbClr val="ABB7DF"/>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ck and White Pushpins Design Template 6">
        <a:dk1>
          <a:srgbClr val="777777"/>
        </a:dk1>
        <a:lt1>
          <a:srgbClr val="FFFFFF"/>
        </a:lt1>
        <a:dk2>
          <a:srgbClr val="ABADA1"/>
        </a:dk2>
        <a:lt2>
          <a:srgbClr val="C2C2BA"/>
        </a:lt2>
        <a:accent1>
          <a:srgbClr val="909082"/>
        </a:accent1>
        <a:accent2>
          <a:srgbClr val="809EA8"/>
        </a:accent2>
        <a:accent3>
          <a:srgbClr val="D2D3CD"/>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ck and White Pushpins Design Template 7">
        <a:dk1>
          <a:srgbClr val="3E3E5C"/>
        </a:dk1>
        <a:lt1>
          <a:srgbClr val="FFFFFF"/>
        </a:lt1>
        <a:dk2>
          <a:srgbClr val="BABBD2"/>
        </a:dk2>
        <a:lt2>
          <a:srgbClr val="B2B2B2"/>
        </a:lt2>
        <a:accent1>
          <a:srgbClr val="787682"/>
        </a:accent1>
        <a:accent2>
          <a:srgbClr val="6699FF"/>
        </a:accent2>
        <a:accent3>
          <a:srgbClr val="D9DAE5"/>
        </a:accent3>
        <a:accent4>
          <a:srgbClr val="DADADA"/>
        </a:accent4>
        <a:accent5>
          <a:srgbClr val="BEBDC1"/>
        </a:accent5>
        <a:accent6>
          <a:srgbClr val="5C8A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ck and White Pushpins Design Template 8">
        <a:dk1>
          <a:srgbClr val="777777"/>
        </a:dk1>
        <a:lt1>
          <a:srgbClr val="FFFFDF"/>
        </a:lt1>
        <a:dk2>
          <a:srgbClr val="FFFFD9"/>
        </a:dk2>
        <a:lt2>
          <a:srgbClr val="AA8322"/>
        </a:lt2>
        <a:accent1>
          <a:srgbClr val="D6B778"/>
        </a:accent1>
        <a:accent2>
          <a:srgbClr val="33CCCC"/>
        </a:accent2>
        <a:accent3>
          <a:srgbClr val="FFFFE9"/>
        </a:accent3>
        <a:accent4>
          <a:srgbClr val="DADABE"/>
        </a:accent4>
        <a:accent5>
          <a:srgbClr val="E8D8BE"/>
        </a:accent5>
        <a:accent6>
          <a:srgbClr val="2DB9B9"/>
        </a:accent6>
        <a:hlink>
          <a:srgbClr val="FF5050"/>
        </a:hlink>
        <a:folHlink>
          <a:srgbClr val="FFCC66"/>
        </a:folHlink>
      </a:clrScheme>
      <a:clrMap bg1="dk2" tx1="lt1" bg2="dk1" tx2="lt2" accent1="accent1" accent2="accent2" accent3="accent3" accent4="accent4" accent5="accent5" accent6="accent6" hlink="hlink" folHlink="folHlink"/>
    </a:extraClrScheme>
    <a:extraClrScheme>
      <a:clrScheme name="Black and White Pushpins Design Template 9">
        <a:dk1>
          <a:srgbClr val="EACD64"/>
        </a:dk1>
        <a:lt1>
          <a:srgbClr val="FEDA9A"/>
        </a:lt1>
        <a:dk2>
          <a:srgbClr val="AD7625"/>
        </a:dk2>
        <a:lt2>
          <a:srgbClr val="969696"/>
        </a:lt2>
        <a:accent1>
          <a:srgbClr val="8F6F59"/>
        </a:accent1>
        <a:accent2>
          <a:srgbClr val="FFC891"/>
        </a:accent2>
        <a:accent3>
          <a:srgbClr val="FEEACA"/>
        </a:accent3>
        <a:accent4>
          <a:srgbClr val="C8AF54"/>
        </a:accent4>
        <a:accent5>
          <a:srgbClr val="C6BBB5"/>
        </a:accent5>
        <a:accent6>
          <a:srgbClr val="E7B583"/>
        </a:accent6>
        <a:hlink>
          <a:srgbClr val="FF8A3B"/>
        </a:hlink>
        <a:folHlink>
          <a:srgbClr val="EEC960"/>
        </a:folHlink>
      </a:clrScheme>
      <a:clrMap bg1="lt1" tx1="dk1" bg2="lt2" tx2="dk2" accent1="accent1" accent2="accent2" accent3="accent3" accent4="accent4" accent5="accent5" accent6="accent6" hlink="hlink" folHlink="folHlink"/>
    </a:extraClrScheme>
    <a:extraClrScheme>
      <a:clrScheme name="Black and White Pushpins Design Template 10">
        <a:dk1>
          <a:srgbClr val="808080"/>
        </a:dk1>
        <a:lt1>
          <a:srgbClr val="FFFFFF"/>
        </a:lt1>
        <a:dk2>
          <a:srgbClr val="F8F8F8"/>
        </a:dk2>
        <a:lt2>
          <a:srgbClr val="0099CC"/>
        </a:lt2>
        <a:accent1>
          <a:srgbClr val="66A0CC"/>
        </a:accent1>
        <a:accent2>
          <a:srgbClr val="CCCCFF"/>
        </a:accent2>
        <a:accent3>
          <a:srgbClr val="FBFBFB"/>
        </a:accent3>
        <a:accent4>
          <a:srgbClr val="DADADA"/>
        </a:accent4>
        <a:accent5>
          <a:srgbClr val="B8CDE2"/>
        </a:accent5>
        <a:accent6>
          <a:srgbClr val="B9B9E7"/>
        </a:accent6>
        <a:hlink>
          <a:srgbClr val="3333CC"/>
        </a:hlink>
        <a:folHlink>
          <a:srgbClr val="4D4D4D"/>
        </a:folHlink>
      </a:clrScheme>
      <a:clrMap bg1="dk2" tx1="lt1" bg2="dk1" tx2="lt2" accent1="accent1" accent2="accent2" accent3="accent3" accent4="accent4" accent5="accent5" accent6="accent6" hlink="hlink" folHlink="folHlink"/>
    </a:extraClrScheme>
    <a:extraClrScheme>
      <a:clrScheme name="Black and White Pushpins Design Template 11">
        <a:dk1>
          <a:srgbClr val="005A58"/>
        </a:dk1>
        <a:lt1>
          <a:srgbClr val="FFFFFF"/>
        </a:lt1>
        <a:dk2>
          <a:srgbClr val="4BB7B7"/>
        </a:dk2>
        <a:lt2>
          <a:srgbClr val="99CCFF"/>
        </a:lt2>
        <a:accent1>
          <a:srgbClr val="586F9E"/>
        </a:accent1>
        <a:accent2>
          <a:srgbClr val="4A24A8"/>
        </a:accent2>
        <a:accent3>
          <a:srgbClr val="B1D8D8"/>
        </a:accent3>
        <a:accent4>
          <a:srgbClr val="DADADA"/>
        </a:accent4>
        <a:accent5>
          <a:srgbClr val="B4BBCC"/>
        </a:accent5>
        <a:accent6>
          <a:srgbClr val="422098"/>
        </a:accent6>
        <a:hlink>
          <a:srgbClr val="CCE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plan presentation</Template>
  <TotalTime>2360</TotalTime>
  <Words>905</Words>
  <Application>Microsoft Office PowerPoint</Application>
  <PresentationFormat>On-screen Show (4:3)</PresentationFormat>
  <Paragraphs>137</Paragraphs>
  <Slides>19</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Tahoma</vt:lpstr>
      <vt:lpstr>Tw Cen MT</vt:lpstr>
      <vt:lpstr>Tw Cen MT Condensed</vt:lpstr>
      <vt:lpstr>Wingdings</vt:lpstr>
      <vt:lpstr>Wingdings 3</vt:lpstr>
      <vt:lpstr>Black and White Pushpins Design Template</vt:lpstr>
      <vt:lpstr>Integral</vt:lpstr>
      <vt:lpstr>JETFILTER SYSTEM LLC</vt:lpstr>
      <vt:lpstr>PowerPoint Presentation</vt:lpstr>
      <vt:lpstr>PowerPoint Presentation</vt:lpstr>
      <vt:lpstr>PowerPoint Presentation</vt:lpstr>
      <vt:lpstr>COMMON ISSUES</vt:lpstr>
      <vt:lpstr>COMMON ISSUES</vt:lpstr>
      <vt:lpstr>COMMON PROBLEMS</vt:lpstr>
      <vt:lpstr>ENGINEERING SOLUTIONS</vt:lpstr>
      <vt:lpstr>MANUFACTURING</vt:lpstr>
      <vt:lpstr>Business Concept</vt:lpstr>
      <vt:lpstr>Business Concept</vt:lpstr>
      <vt:lpstr>Business Concept</vt:lpstr>
      <vt:lpstr>Business Concept</vt:lpstr>
      <vt:lpstr>INSTALLATION</vt:lpstr>
      <vt:lpstr>INSTALLATION</vt:lpstr>
      <vt:lpstr>Market Summary</vt:lpstr>
      <vt:lpstr>COMING SOON</vt:lpstr>
      <vt:lpstr>ReFERENCES</vt:lpstr>
      <vt:lpstr>CONTACT</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 FILTER SYSTEM LLC</dc:title>
  <dc:subject/>
  <dc:creator>JET Filter</dc:creator>
  <cp:keywords/>
  <dc:description/>
  <cp:lastModifiedBy>JET Filter</cp:lastModifiedBy>
  <cp:revision>154</cp:revision>
  <cp:lastPrinted>2015-10-07T17:55:39Z</cp:lastPrinted>
  <dcterms:created xsi:type="dcterms:W3CDTF">2015-03-26T19:26:56Z</dcterms:created>
  <dcterms:modified xsi:type="dcterms:W3CDTF">2016-01-28T21:00:19Z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TC010175101033</vt:lpwstr>
  </property>
</Properties>
</file>